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13"/>
  </p:notesMasterIdLst>
  <p:handoutMasterIdLst>
    <p:handoutMasterId r:id="rId14"/>
  </p:handoutMasterIdLst>
  <p:sldIdLst>
    <p:sldId id="309" r:id="rId6"/>
    <p:sldId id="311" r:id="rId7"/>
    <p:sldId id="264" r:id="rId8"/>
    <p:sldId id="269" r:id="rId9"/>
    <p:sldId id="265" r:id="rId10"/>
    <p:sldId id="287" r:id="rId11"/>
    <p:sldId id="31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45F"/>
    <a:srgbClr val="000000"/>
    <a:srgbClr val="E74960"/>
    <a:srgbClr val="FBBB21"/>
    <a:srgbClr val="06AFB9"/>
    <a:srgbClr val="CC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47" autoAdjust="0"/>
  </p:normalViewPr>
  <p:slideViewPr>
    <p:cSldViewPr>
      <p:cViewPr varScale="1">
        <p:scale>
          <a:sx n="57" d="100"/>
          <a:sy n="57" d="100"/>
        </p:scale>
        <p:origin x="1770" y="72"/>
      </p:cViewPr>
      <p:guideLst>
        <p:guide orient="horz" pos="3748"/>
        <p:guide pos="238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71B840-6B36-4E67-A6BF-45411AD6FD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980F87-88E3-4B3C-8A33-76D769223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DE5161-0904-4A5D-8B47-86E52FB99777}" type="datetimeFigureOut">
              <a:rPr lang="en-GB" smtClean="0"/>
              <a:t>29/06/2021</a:t>
            </a:fld>
            <a:endParaRPr lang="en-GB"/>
          </a:p>
        </p:txBody>
      </p:sp>
      <p:sp>
        <p:nvSpPr>
          <p:cNvPr id="4" name="Footer Placeholder 3">
            <a:extLst>
              <a:ext uri="{FF2B5EF4-FFF2-40B4-BE49-F238E27FC236}">
                <a16:creationId xmlns:a16="http://schemas.microsoft.com/office/drawing/2014/main" id="{ED66180B-3F67-4835-9542-787AA71D03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95A4C8D-5BA1-465A-B072-9802644D56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83DA3A-9695-47D1-87A8-ECB51B7101BC}" type="slidenum">
              <a:rPr lang="en-GB" smtClean="0"/>
              <a:t>‹#›</a:t>
            </a:fld>
            <a:endParaRPr lang="en-GB"/>
          </a:p>
        </p:txBody>
      </p:sp>
    </p:spTree>
    <p:extLst>
      <p:ext uri="{BB962C8B-B14F-4D97-AF65-F5344CB8AC3E}">
        <p14:creationId xmlns:p14="http://schemas.microsoft.com/office/powerpoint/2010/main" val="377471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65EAB-56E4-4CA6-900E-F52C0BAB3ED3}" type="datetimeFigureOut">
              <a:rPr lang="en-GB" smtClean="0"/>
              <a:t>29/06/2021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CFCBB-0D58-4469-A6F9-DBC16770A8E9}" type="slidenum">
              <a:rPr lang="en-GB" smtClean="0"/>
              <a:t>‹#›</a:t>
            </a:fld>
            <a:endParaRPr lang="en-GB"/>
          </a:p>
        </p:txBody>
      </p:sp>
    </p:spTree>
    <p:extLst>
      <p:ext uri="{BB962C8B-B14F-4D97-AF65-F5344CB8AC3E}">
        <p14:creationId xmlns:p14="http://schemas.microsoft.com/office/powerpoint/2010/main" val="388808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urple Title Slide op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76672" y="1124744"/>
            <a:ext cx="7990656" cy="1470025"/>
          </a:xfrm>
        </p:spPr>
        <p:txBody>
          <a:bodyPr>
            <a:noAutofit/>
          </a:bodyPr>
          <a:lstStyle>
            <a:lvl1pPr algn="ctr">
              <a:defRPr sz="7000">
                <a:solidFill>
                  <a:schemeClr val="bg1"/>
                </a:solidFill>
                <a:latin typeface="RN House Sans Regular" panose="020B0504020203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267544" y="3431431"/>
            <a:ext cx="6616824" cy="632709"/>
          </a:xfrm>
        </p:spPr>
        <p:txBody>
          <a:bodyPr/>
          <a:lstStyle>
            <a:lvl1pPr marL="0" indent="0" algn="ctr">
              <a:buNone/>
              <a:defRPr>
                <a:solidFill>
                  <a:schemeClr val="bg1"/>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75EE28E2-9532-4018-8B7D-770BFF964164}" type="datetime1">
              <a:rPr lang="en-GB" smtClean="0"/>
              <a:t>29/06/2021</a:t>
            </a:fld>
            <a:endParaRPr lang="en-GB" dirty="0"/>
          </a:p>
        </p:txBody>
      </p:sp>
      <p:sp>
        <p:nvSpPr>
          <p:cNvPr id="5" name="Footer Placeholder 4"/>
          <p:cNvSpPr>
            <a:spLocks noGrp="1"/>
          </p:cNvSpPr>
          <p:nvPr>
            <p:ph type="ftr" sz="quarter" idx="11"/>
          </p:nvPr>
        </p:nvSpPr>
        <p:spPr>
          <a:xfrm>
            <a:off x="3059832" y="6368358"/>
            <a:ext cx="3024336" cy="365125"/>
          </a:xfrm>
        </p:spPr>
        <p:txBody>
          <a:bodyPr/>
          <a:lstStyle>
            <a:lvl1pPr algn="ctr">
              <a:defRPr>
                <a:solidFill>
                  <a:schemeClr val="bg1"/>
                </a:solidFill>
              </a:defRPr>
            </a:lvl1pPr>
          </a:lstStyle>
          <a:p>
            <a:r>
              <a:rPr lang="en-GB"/>
              <a:t>Information classification: External</a:t>
            </a:r>
            <a:endParaRPr lang="en-GB" dirty="0"/>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chemeClr val="bg1"/>
                </a:solidFill>
              </a:defRPr>
            </a:lvl1pPr>
          </a:lstStyle>
          <a:p>
            <a:fld id="{974E2EC5-7A91-446D-8C0D-57F3EF0330CB}"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6469" y="4797152"/>
            <a:ext cx="1216281" cy="1302326"/>
          </a:xfrm>
          <a:prstGeom prst="rect">
            <a:avLst/>
          </a:prstGeom>
        </p:spPr>
      </p:pic>
    </p:spTree>
    <p:extLst>
      <p:ext uri="{BB962C8B-B14F-4D97-AF65-F5344CB8AC3E}">
        <p14:creationId xmlns:p14="http://schemas.microsoft.com/office/powerpoint/2010/main" val="278926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Aqua op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5440912" cy="1470025"/>
          </a:xfrm>
        </p:spPr>
        <p:txBody>
          <a:bodyPr>
            <a:noAutofit/>
          </a:bodyPr>
          <a:lstStyle>
            <a:lvl1pPr>
              <a:defRPr sz="5000">
                <a:solidFill>
                  <a:schemeClr val="bg1"/>
                </a:solidFill>
                <a:latin typeface="RN House Sans Regular" panose="020B0504020203020204" pitchFamily="34" charset="0"/>
              </a:defRPr>
            </a:lvl1pPr>
          </a:lstStyle>
          <a:p>
            <a:r>
              <a:rPr lang="en-US" dirty="0"/>
              <a:t>Click to edit </a:t>
            </a:r>
            <a:br>
              <a:rPr lang="en-US" dirty="0"/>
            </a:br>
            <a:r>
              <a:rPr lang="en-US" dirty="0"/>
              <a:t>Master title style</a:t>
            </a:r>
            <a:endParaRPr lang="en-GB" dirty="0"/>
          </a:p>
        </p:txBody>
      </p:sp>
      <p:sp>
        <p:nvSpPr>
          <p:cNvPr id="3" name="Subtitle 2"/>
          <p:cNvSpPr>
            <a:spLocks noGrp="1"/>
          </p:cNvSpPr>
          <p:nvPr>
            <p:ph type="subTitle" idx="1"/>
          </p:nvPr>
        </p:nvSpPr>
        <p:spPr>
          <a:xfrm>
            <a:off x="355224" y="3212976"/>
            <a:ext cx="5440912" cy="1752600"/>
          </a:xfrm>
        </p:spPr>
        <p:txBody>
          <a:bodyPr/>
          <a:lstStyle>
            <a:lvl1pPr marL="0" indent="0" algn="l">
              <a:buNone/>
              <a:defRPr>
                <a:solidFill>
                  <a:schemeClr val="bg1"/>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bg1"/>
                </a:solidFill>
              </a:defRPr>
            </a:lvl1pPr>
          </a:lstStyle>
          <a:p>
            <a:fld id="{70178F70-AEA6-44B2-AB49-3DB82F8F0821}" type="datetime1">
              <a:rPr lang="en-GB" smtClean="0"/>
              <a:t>29/06/2021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Information classification: External</a:t>
            </a:r>
            <a:endParaRPr lang="en-GB" dirty="0"/>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chemeClr val="bg1"/>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146620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vider Slide Gold option with ic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4216776" cy="1470025"/>
          </a:xfrm>
        </p:spPr>
        <p:txBody>
          <a:bodyPr>
            <a:noAutofit/>
          </a:bodyPr>
          <a:lstStyle>
            <a:lvl1pPr>
              <a:defRPr sz="5000">
                <a:solidFill>
                  <a:srgbClr val="000000"/>
                </a:solidFill>
                <a:latin typeface="RN House Sans Regular" panose="020B0504020203020204" pitchFamily="34" charset="0"/>
              </a:defRPr>
            </a:lvl1pPr>
          </a:lstStyle>
          <a:p>
            <a:r>
              <a:rPr lang="en-US" dirty="0"/>
              <a:t>Click to edit </a:t>
            </a:r>
            <a:br>
              <a:rPr lang="en-US" dirty="0"/>
            </a:br>
            <a:r>
              <a:rPr lang="en-US" dirty="0"/>
              <a:t>Master title style</a:t>
            </a:r>
            <a:endParaRPr lang="en-GB" dirty="0"/>
          </a:p>
        </p:txBody>
      </p:sp>
      <p:sp>
        <p:nvSpPr>
          <p:cNvPr id="3" name="Subtitle 2"/>
          <p:cNvSpPr>
            <a:spLocks noGrp="1"/>
          </p:cNvSpPr>
          <p:nvPr>
            <p:ph type="subTitle" idx="1"/>
          </p:nvPr>
        </p:nvSpPr>
        <p:spPr>
          <a:xfrm>
            <a:off x="355224" y="3836641"/>
            <a:ext cx="3784728" cy="1752600"/>
          </a:xfrm>
        </p:spPr>
        <p:txBody>
          <a:bodyPr/>
          <a:lstStyle>
            <a:lvl1pPr marL="0" indent="0" algn="l">
              <a:buNone/>
              <a:defRPr>
                <a:solidFill>
                  <a:srgbClr val="000000"/>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rgbClr val="000000"/>
                </a:solidFill>
              </a:defRPr>
            </a:lvl1pPr>
          </a:lstStyle>
          <a:p>
            <a:fld id="{16ABB9E0-6DD5-4BA5-8E39-C67A792E24BC}" type="datetime1">
              <a:rPr lang="en-GB" smtClean="0"/>
              <a:t>29/06/2021</a:t>
            </a:fld>
            <a:endParaRPr lang="en-GB" dirty="0"/>
          </a:p>
        </p:txBody>
      </p:sp>
      <p:sp>
        <p:nvSpPr>
          <p:cNvPr id="5" name="Footer Placeholder 4"/>
          <p:cNvSpPr>
            <a:spLocks noGrp="1"/>
          </p:cNvSpPr>
          <p:nvPr>
            <p:ph type="ftr" sz="quarter" idx="11"/>
          </p:nvPr>
        </p:nvSpPr>
        <p:spPr/>
        <p:txBody>
          <a:bodyPr/>
          <a:lstStyle>
            <a:lvl1pPr>
              <a:defRPr>
                <a:solidFill>
                  <a:srgbClr val="000000"/>
                </a:solidFill>
              </a:defRPr>
            </a:lvl1pPr>
          </a:lstStyle>
          <a:p>
            <a:r>
              <a:rPr lang="en-GB"/>
              <a:t>Information classification: External</a:t>
            </a:r>
            <a:endParaRPr lang="en-GB" dirty="0"/>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rgbClr val="000000"/>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123366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vider Slide Gold op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5440912" cy="1470025"/>
          </a:xfrm>
        </p:spPr>
        <p:txBody>
          <a:bodyPr>
            <a:noAutofit/>
          </a:bodyPr>
          <a:lstStyle>
            <a:lvl1pPr>
              <a:defRPr sz="5000">
                <a:solidFill>
                  <a:srgbClr val="000000"/>
                </a:solidFill>
                <a:latin typeface="RN House Sans Regular" panose="020B0504020203020204" pitchFamily="34" charset="0"/>
              </a:defRPr>
            </a:lvl1pPr>
          </a:lstStyle>
          <a:p>
            <a:r>
              <a:rPr lang="en-US" dirty="0"/>
              <a:t>Click to edit </a:t>
            </a:r>
            <a:br>
              <a:rPr lang="en-US" dirty="0"/>
            </a:br>
            <a:r>
              <a:rPr lang="en-US" dirty="0"/>
              <a:t>Master title style</a:t>
            </a:r>
            <a:endParaRPr lang="en-GB" dirty="0"/>
          </a:p>
        </p:txBody>
      </p:sp>
      <p:sp>
        <p:nvSpPr>
          <p:cNvPr id="3" name="Subtitle 2"/>
          <p:cNvSpPr>
            <a:spLocks noGrp="1"/>
          </p:cNvSpPr>
          <p:nvPr>
            <p:ph type="subTitle" idx="1"/>
          </p:nvPr>
        </p:nvSpPr>
        <p:spPr>
          <a:xfrm>
            <a:off x="355224" y="3212976"/>
            <a:ext cx="5440912" cy="1752600"/>
          </a:xfrm>
        </p:spPr>
        <p:txBody>
          <a:bodyPr/>
          <a:lstStyle>
            <a:lvl1pPr marL="0" indent="0" algn="l">
              <a:buNone/>
              <a:defRPr>
                <a:solidFill>
                  <a:srgbClr val="000000"/>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rgbClr val="000000"/>
                </a:solidFill>
              </a:defRPr>
            </a:lvl1pPr>
          </a:lstStyle>
          <a:p>
            <a:fld id="{F2279B8E-0034-410B-BC18-4D3983FD219E}" type="datetime1">
              <a:rPr lang="en-GB" smtClean="0"/>
              <a:t>29/06/2021</a:t>
            </a:fld>
            <a:endParaRPr lang="en-GB" dirty="0"/>
          </a:p>
        </p:txBody>
      </p:sp>
      <p:sp>
        <p:nvSpPr>
          <p:cNvPr id="5" name="Footer Placeholder 4"/>
          <p:cNvSpPr>
            <a:spLocks noGrp="1"/>
          </p:cNvSpPr>
          <p:nvPr>
            <p:ph type="ftr" sz="quarter" idx="11"/>
          </p:nvPr>
        </p:nvSpPr>
        <p:spPr/>
        <p:txBody>
          <a:bodyPr/>
          <a:lstStyle>
            <a:lvl1pPr>
              <a:defRPr>
                <a:solidFill>
                  <a:srgbClr val="000000"/>
                </a:solidFill>
              </a:defRPr>
            </a:lvl1pPr>
          </a:lstStyle>
          <a:p>
            <a:r>
              <a:rPr lang="en-GB"/>
              <a:t>Information classification: External</a:t>
            </a:r>
            <a:endParaRPr lang="en-GB" dirty="0"/>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rgbClr val="000000"/>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372128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 Slide Ink light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224" y="1410345"/>
            <a:ext cx="5152880" cy="1470025"/>
          </a:xfrm>
        </p:spPr>
        <p:txBody>
          <a:bodyPr>
            <a:noAutofit/>
          </a:bodyPr>
          <a:lstStyle>
            <a:lvl1pPr>
              <a:defRPr sz="5000">
                <a:solidFill>
                  <a:srgbClr val="42145F"/>
                </a:solidFill>
                <a:latin typeface="RN House Sans Regular" panose="020B0504020203020204" pitchFamily="34" charset="0"/>
              </a:defRPr>
            </a:lvl1pPr>
          </a:lstStyle>
          <a:p>
            <a:r>
              <a:rPr lang="en-US" dirty="0"/>
              <a:t>Click to edit </a:t>
            </a:r>
            <a:br>
              <a:rPr lang="en-US" dirty="0"/>
            </a:br>
            <a:r>
              <a:rPr lang="en-US" dirty="0"/>
              <a:t>Master title style</a:t>
            </a:r>
            <a:endParaRPr lang="en-GB" dirty="0"/>
          </a:p>
        </p:txBody>
      </p:sp>
      <p:sp>
        <p:nvSpPr>
          <p:cNvPr id="3" name="Subtitle 2"/>
          <p:cNvSpPr>
            <a:spLocks noGrp="1"/>
          </p:cNvSpPr>
          <p:nvPr>
            <p:ph type="subTitle" idx="1"/>
          </p:nvPr>
        </p:nvSpPr>
        <p:spPr>
          <a:xfrm>
            <a:off x="355224" y="3068960"/>
            <a:ext cx="3352680" cy="1752600"/>
          </a:xfrm>
        </p:spPr>
        <p:txBody>
          <a:bodyPr/>
          <a:lstStyle>
            <a:lvl1pPr marL="0" indent="0" algn="l">
              <a:buNone/>
              <a:defRPr>
                <a:solidFill>
                  <a:srgbClr val="42145F"/>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tx1"/>
                </a:solidFill>
              </a:defRPr>
            </a:lvl1pPr>
          </a:lstStyle>
          <a:p>
            <a:fld id="{BFDB7975-FAFC-4A56-82B6-7A473DCE7859}" type="datetime1">
              <a:rPr lang="en-GB" smtClean="0"/>
              <a:t>29/06/2021</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a:t>Information classification: External</a:t>
            </a:r>
            <a:endParaRPr lang="en-GB" dirty="0"/>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chemeClr val="tx1"/>
                </a:solidFill>
              </a:defRPr>
            </a:lvl1pPr>
          </a:lstStyle>
          <a:p>
            <a:fld id="{974E2EC5-7A91-446D-8C0D-57F3EF0330CB}"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080" y="1412776"/>
            <a:ext cx="2868402" cy="436510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
        <p:nvSpPr>
          <p:cNvPr id="14" name="TextBox 13"/>
          <p:cNvSpPr txBox="1"/>
          <p:nvPr userDrawn="1"/>
        </p:nvSpPr>
        <p:spPr>
          <a:xfrm>
            <a:off x="9244584" y="16612"/>
            <a:ext cx="1448096" cy="1972228"/>
          </a:xfrm>
          <a:prstGeom prst="rect">
            <a:avLst/>
          </a:prstGeom>
          <a:noFill/>
        </p:spPr>
        <p:txBody>
          <a:bodyPr wrap="square" rtlCol="0">
            <a:noAutofit/>
          </a:bodyPr>
          <a:lstStyle/>
          <a:p>
            <a:r>
              <a:rPr lang="en-GB" sz="1200" b="0" dirty="0">
                <a:solidFill>
                  <a:srgbClr val="FF0000"/>
                </a:solidFill>
              </a:rPr>
              <a:t>This</a:t>
            </a:r>
            <a:r>
              <a:rPr lang="en-GB" sz="1200" b="0" baseline="0" dirty="0">
                <a:solidFill>
                  <a:srgbClr val="FF0000"/>
                </a:solidFill>
              </a:rPr>
              <a:t> is an ink light version of the Divider Slide. Use this if the presentation is intended for print.</a:t>
            </a:r>
            <a:endParaRPr lang="en-GB" sz="1200" b="0" dirty="0">
              <a:solidFill>
                <a:srgbClr val="FF0000"/>
              </a:solidFill>
            </a:endParaRPr>
          </a:p>
        </p:txBody>
      </p:sp>
    </p:spTree>
    <p:extLst>
      <p:ext uri="{BB962C8B-B14F-4D97-AF65-F5344CB8AC3E}">
        <p14:creationId xmlns:p14="http://schemas.microsoft.com/office/powerpoint/2010/main" val="393173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 and text slide">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a:srcRect/>
          <a:stretch>
            <a:fillRect/>
          </a:stretch>
        </p:blipFill>
        <p:spPr bwMode="auto">
          <a:xfrm>
            <a:off x="7812088" y="6411913"/>
            <a:ext cx="971550" cy="261937"/>
          </a:xfrm>
          <a:prstGeom prst="rect">
            <a:avLst/>
          </a:prstGeom>
          <a:noFill/>
          <a:ln w="9525">
            <a:noFill/>
            <a:miter lim="800000"/>
            <a:headEnd/>
            <a:tailEnd/>
          </a:ln>
        </p:spPr>
      </p:pic>
      <p:cxnSp>
        <p:nvCxnSpPr>
          <p:cNvPr id="6" name="Straight Connector 19"/>
          <p:cNvCxnSpPr/>
          <p:nvPr userDrawn="1"/>
        </p:nvCxnSpPr>
        <p:spPr>
          <a:xfrm>
            <a:off x="360363" y="6275388"/>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p:nvPr>
        </p:nvSpPr>
        <p:spPr>
          <a:xfrm>
            <a:off x="4572000" y="1340769"/>
            <a:ext cx="4211638" cy="4825082"/>
          </a:xfrm>
        </p:spPr>
        <p:txBody>
          <a:bodyPr rtlCol="0">
            <a:normAutofit/>
          </a:bodyPr>
          <a:lstStyle/>
          <a:p>
            <a:pPr lvl="0"/>
            <a:endParaRPr lang="en-GB" noProof="0" dirty="0"/>
          </a:p>
        </p:txBody>
      </p:sp>
      <p:sp>
        <p:nvSpPr>
          <p:cNvPr id="2" name="Title 1"/>
          <p:cNvSpPr>
            <a:spLocks noGrp="1"/>
          </p:cNvSpPr>
          <p:nvPr>
            <p:ph type="title"/>
          </p:nvPr>
        </p:nvSpPr>
        <p:spPr>
          <a:xfrm>
            <a:off x="370703" y="304800"/>
            <a:ext cx="7513665" cy="724930"/>
          </a:xfrm>
        </p:spPr>
        <p:txBody>
          <a:bodyPr>
            <a:noAutofit/>
          </a:bodyPr>
          <a:lstStyle>
            <a:lvl1pPr>
              <a:defRPr b="1">
                <a:solidFill>
                  <a:srgbClr val="002D64"/>
                </a:solidFill>
              </a:defRPr>
            </a:lvl1pPr>
          </a:lstStyle>
          <a:p>
            <a:r>
              <a:rPr lang="en-US" dirty="0"/>
              <a:t>Click to edit Master title style</a:t>
            </a:r>
            <a:endParaRPr lang="en-GB" dirty="0"/>
          </a:p>
        </p:txBody>
      </p:sp>
      <p:sp>
        <p:nvSpPr>
          <p:cNvPr id="7" name="Text Placeholder 6"/>
          <p:cNvSpPr>
            <a:spLocks noGrp="1"/>
          </p:cNvSpPr>
          <p:nvPr>
            <p:ph type="body" sz="quarter" idx="13"/>
          </p:nvPr>
        </p:nvSpPr>
        <p:spPr>
          <a:xfrm>
            <a:off x="359999" y="1340768"/>
            <a:ext cx="3779953" cy="4844879"/>
          </a:xfrm>
        </p:spPr>
        <p:txBody>
          <a:bodyPr/>
          <a:lstStyle>
            <a:lvl1pPr>
              <a:spcAft>
                <a:spcPts val="600"/>
              </a:spcAft>
              <a:buClr>
                <a:srgbClr val="259DB0"/>
              </a:buClr>
              <a:buSzPct val="130000"/>
              <a:defRPr/>
            </a:lvl1pPr>
            <a:lvl2pPr>
              <a:spcAft>
                <a:spcPts val="600"/>
              </a:spcAft>
              <a:buClr>
                <a:srgbClr val="259DB0"/>
              </a:buClr>
              <a:buSzPct val="130000"/>
              <a:defRPr/>
            </a:lvl2pPr>
            <a:lvl3pPr>
              <a:spcAft>
                <a:spcPts val="600"/>
              </a:spcAft>
              <a:buClr>
                <a:srgbClr val="259DB0"/>
              </a:buClr>
              <a:buSzPct val="130000"/>
              <a:defRPr/>
            </a:lvl3pPr>
            <a:lvl4pPr>
              <a:spcAft>
                <a:spcPts val="600"/>
              </a:spcAft>
              <a:buClr>
                <a:srgbClr val="259DB0"/>
              </a:buClr>
              <a:buSzPct val="130000"/>
              <a:defRPr/>
            </a:lvl4pPr>
            <a:lvl5pPr>
              <a:spcAft>
                <a:spcPts val="600"/>
              </a:spcAft>
              <a:buClr>
                <a:srgbClr val="259DB0"/>
              </a:buClr>
              <a:buSzPct val="13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2"/>
          <p:cNvSpPr>
            <a:spLocks noGrp="1"/>
          </p:cNvSpPr>
          <p:nvPr>
            <p:ph type="dt" sz="half" idx="16"/>
          </p:nvPr>
        </p:nvSpPr>
        <p:spPr>
          <a:xfrm>
            <a:off x="2976563" y="6376988"/>
            <a:ext cx="2133600" cy="365125"/>
          </a:xfrm>
        </p:spPr>
        <p:txBody>
          <a:bodyPr/>
          <a:lstStyle>
            <a:lvl1pPr>
              <a:defRPr/>
            </a:lvl1pPr>
          </a:lstStyle>
          <a:p>
            <a:pPr>
              <a:defRPr/>
            </a:pPr>
            <a:fld id="{6B815C32-2157-4198-9F52-5293469A137F}" type="datetime1">
              <a:rPr lang="en-GB"/>
              <a:pPr>
                <a:defRPr/>
              </a:pPr>
              <a:t>29/06/2021</a:t>
            </a:fld>
            <a:endParaRPr lang="en-GB" dirty="0"/>
          </a:p>
        </p:txBody>
      </p:sp>
      <p:sp>
        <p:nvSpPr>
          <p:cNvPr id="10" name="Footer Placeholder 3"/>
          <p:cNvSpPr>
            <a:spLocks noGrp="1"/>
          </p:cNvSpPr>
          <p:nvPr>
            <p:ph type="ftr" sz="quarter" idx="17"/>
          </p:nvPr>
        </p:nvSpPr>
        <p:spPr>
          <a:xfrm>
            <a:off x="642938" y="6375400"/>
            <a:ext cx="2279650" cy="365125"/>
          </a:xfrm>
        </p:spPr>
        <p:txBody>
          <a:bodyPr/>
          <a:lstStyle>
            <a:lvl1pPr algn="l">
              <a:defRPr dirty="0" smtClean="0">
                <a:solidFill>
                  <a:schemeClr val="tx1"/>
                </a:solidFill>
              </a:defRPr>
            </a:lvl1pPr>
          </a:lstStyle>
          <a:p>
            <a:pPr>
              <a:defRPr/>
            </a:pPr>
            <a:r>
              <a:rPr lang="en-GB" dirty="0"/>
              <a:t>Information classification: Internal</a:t>
            </a:r>
          </a:p>
        </p:txBody>
      </p:sp>
      <p:sp>
        <p:nvSpPr>
          <p:cNvPr id="11" name="Slide Number Placeholder 4"/>
          <p:cNvSpPr>
            <a:spLocks noGrp="1"/>
          </p:cNvSpPr>
          <p:nvPr>
            <p:ph type="sldNum" sz="quarter" idx="18"/>
          </p:nvPr>
        </p:nvSpPr>
        <p:spPr>
          <a:xfrm>
            <a:off x="250825" y="6378575"/>
            <a:ext cx="344488" cy="365125"/>
          </a:xfrm>
          <a:prstGeom prst="rect">
            <a:avLst/>
          </a:prstGeom>
        </p:spPr>
        <p:txBody>
          <a:bodyPr/>
          <a:lstStyle>
            <a:lvl1pPr algn="l">
              <a:defRPr smtClean="0"/>
            </a:lvl1pPr>
          </a:lstStyle>
          <a:p>
            <a:pPr>
              <a:defRPr/>
            </a:pPr>
            <a:fld id="{E77F64B6-8B60-4804-A500-29292415CB3B}" type="slidenum">
              <a:rPr lang="en-GB"/>
              <a:pPr>
                <a:defRPr/>
              </a:pPr>
              <a:t>‹#›</a:t>
            </a:fld>
            <a:endParaRPr lang="en-GB" dirty="0"/>
          </a:p>
        </p:txBody>
      </p:sp>
    </p:spTree>
    <p:extLst>
      <p:ext uri="{BB962C8B-B14F-4D97-AF65-F5344CB8AC3E}">
        <p14:creationId xmlns:p14="http://schemas.microsoft.com/office/powerpoint/2010/main" val="352616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DE7C4F-3730-4CC3-A7CF-113B311A6560}"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3216188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DE7C4F-3730-4CC3-A7CF-113B311A6560}"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230345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E7C4F-3730-4CC3-A7CF-113B311A6560}"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3797122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DE7C4F-3730-4CC3-A7CF-113B311A6560}"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2556299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DE7C4F-3730-4CC3-A7CF-113B311A6560}" type="datetimeFigureOut">
              <a:rPr lang="en-GB" smtClean="0"/>
              <a:t>29/06/2021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400981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C7C89502-03BF-43C7-92ED-1A10FB337352}" type="datetime1">
              <a:rPr lang="en-GB" smtClean="0"/>
              <a:t>29/06/2021</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tx1"/>
                </a:solidFill>
              </a:defRPr>
            </a:lvl1pPr>
          </a:lstStyle>
          <a:p>
            <a:r>
              <a:rPr lang="en-GB"/>
              <a:t>Information classification: External</a:t>
            </a:r>
            <a:endParaRPr lang="en-GB" dirty="0"/>
          </a:p>
        </p:txBody>
      </p:sp>
      <p:sp>
        <p:nvSpPr>
          <p:cNvPr id="5" name="Slide Number Placeholder 4"/>
          <p:cNvSpPr>
            <a:spLocks noGrp="1"/>
          </p:cNvSpPr>
          <p:nvPr>
            <p:ph type="sldNum" sz="quarter" idx="12"/>
          </p:nvPr>
        </p:nvSpPr>
        <p:spPr>
          <a:xfrm>
            <a:off x="8388341" y="6356350"/>
            <a:ext cx="442392" cy="365125"/>
          </a:xfrm>
          <a:prstGeom prst="rect">
            <a:avLst/>
          </a:prstGeom>
        </p:spPr>
        <p:txBody>
          <a:bodyPr/>
          <a:lstStyle/>
          <a:p>
            <a:fld id="{974E2EC5-7A91-446D-8C0D-57F3EF0330CB}" type="slidenum">
              <a:rPr lang="en-GB" smtClean="0"/>
              <a:pPr/>
              <a:t>‹#›</a:t>
            </a:fld>
            <a:endParaRPr lang="en-GB" dirty="0"/>
          </a:p>
        </p:txBody>
      </p:sp>
      <p:sp>
        <p:nvSpPr>
          <p:cNvPr id="7" name="Text Placeholder 6"/>
          <p:cNvSpPr>
            <a:spLocks noGrp="1"/>
          </p:cNvSpPr>
          <p:nvPr>
            <p:ph type="body" sz="quarter" idx="13"/>
          </p:nvPr>
        </p:nvSpPr>
        <p:spPr>
          <a:xfrm>
            <a:off x="2087562" y="1608138"/>
            <a:ext cx="6666971" cy="4537075"/>
          </a:xfrm>
        </p:spPr>
        <p:txBody>
          <a:bodyPr/>
          <a:lstStyle>
            <a:lvl1pPr>
              <a:spcAft>
                <a:spcPts val="600"/>
              </a:spcAft>
              <a:buClr>
                <a:srgbClr val="42145F"/>
              </a:buClr>
              <a:buSzPct val="130000"/>
              <a:defRPr/>
            </a:lvl1pPr>
            <a:lvl2pPr>
              <a:spcAft>
                <a:spcPts val="600"/>
              </a:spcAft>
              <a:buClr>
                <a:srgbClr val="42145F"/>
              </a:buClr>
              <a:buSzPct val="130000"/>
              <a:defRPr/>
            </a:lvl2pPr>
            <a:lvl3pPr>
              <a:spcAft>
                <a:spcPts val="600"/>
              </a:spcAft>
              <a:buClr>
                <a:srgbClr val="42145F"/>
              </a:buClr>
              <a:buSzPct val="130000"/>
              <a:defRPr/>
            </a:lvl3pPr>
            <a:lvl4pPr>
              <a:spcAft>
                <a:spcPts val="600"/>
              </a:spcAft>
              <a:buClr>
                <a:srgbClr val="42145F"/>
              </a:buClr>
              <a:buSzPct val="130000"/>
              <a:defRPr/>
            </a:lvl4pPr>
            <a:lvl5pPr>
              <a:spcAft>
                <a:spcPts val="600"/>
              </a:spcAft>
              <a:buClr>
                <a:srgbClr val="42145F"/>
              </a:buClr>
              <a:buSzPct val="13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Tree>
    <p:extLst>
      <p:ext uri="{BB962C8B-B14F-4D97-AF65-F5344CB8AC3E}">
        <p14:creationId xmlns:p14="http://schemas.microsoft.com/office/powerpoint/2010/main" val="2238287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DE7C4F-3730-4CC3-A7CF-113B311A6560}" type="datetimeFigureOut">
              <a:rPr lang="en-GB" smtClean="0"/>
              <a:t>29/06/2021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358336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E7C4F-3730-4CC3-A7CF-113B311A6560}" type="datetimeFigureOut">
              <a:rPr lang="en-GB" smtClean="0"/>
              <a:t>29/06/2021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414965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DE7C4F-3730-4CC3-A7CF-113B311A6560}"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195346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DE7C4F-3730-4CC3-A7CF-113B311A6560}"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1180111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DE7C4F-3730-4CC3-A7CF-113B311A6560}"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2721741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DE7C4F-3730-4CC3-A7CF-113B311A6560}"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FC0D8-E14E-4960-9472-473A2DEACDA1}" type="slidenum">
              <a:rPr lang="en-GB" smtClean="0"/>
              <a:t>‹#›</a:t>
            </a:fld>
            <a:endParaRPr lang="en-GB"/>
          </a:p>
        </p:txBody>
      </p:sp>
    </p:spTree>
    <p:extLst>
      <p:ext uri="{BB962C8B-B14F-4D97-AF65-F5344CB8AC3E}">
        <p14:creationId xmlns:p14="http://schemas.microsoft.com/office/powerpoint/2010/main" val="169707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White 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224" y="1410345"/>
            <a:ext cx="5296896" cy="1470025"/>
          </a:xfrm>
        </p:spPr>
        <p:txBody>
          <a:bodyPr>
            <a:noAutofit/>
          </a:bodyPr>
          <a:lstStyle>
            <a:lvl1pPr>
              <a:defRPr sz="7000">
                <a:solidFill>
                  <a:srgbClr val="42145F"/>
                </a:solidFill>
                <a:latin typeface="RN House Sans Regular" panose="020B0504020203020204" pitchFamily="34" charset="0"/>
              </a:defRPr>
            </a:lvl1pPr>
          </a:lstStyle>
          <a:p>
            <a:r>
              <a:rPr lang="en-US" dirty="0"/>
              <a:t>Click to edit </a:t>
            </a:r>
            <a:br>
              <a:rPr lang="en-US" dirty="0"/>
            </a:br>
            <a:r>
              <a:rPr lang="en-US" dirty="0"/>
              <a:t>Master title style</a:t>
            </a:r>
            <a:endParaRPr lang="en-GB" dirty="0"/>
          </a:p>
        </p:txBody>
      </p:sp>
      <p:sp>
        <p:nvSpPr>
          <p:cNvPr id="3" name="Subtitle 2"/>
          <p:cNvSpPr>
            <a:spLocks noGrp="1"/>
          </p:cNvSpPr>
          <p:nvPr>
            <p:ph type="subTitle" idx="1"/>
          </p:nvPr>
        </p:nvSpPr>
        <p:spPr>
          <a:xfrm>
            <a:off x="355224" y="4844752"/>
            <a:ext cx="4936856" cy="1752600"/>
          </a:xfrm>
        </p:spPr>
        <p:txBody>
          <a:bodyPr/>
          <a:lstStyle>
            <a:lvl1pPr marL="0" indent="0" algn="l">
              <a:buNone/>
              <a:defRPr>
                <a:solidFill>
                  <a:srgbClr val="42145F"/>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tx1"/>
                </a:solidFill>
              </a:defRPr>
            </a:lvl1pPr>
          </a:lstStyle>
          <a:p>
            <a:fld id="{552F47EC-A7F4-4C92-ADBC-1D6A04CB9419}" type="datetime1">
              <a:rPr lang="en-GB" smtClean="0"/>
              <a:t>29/06/2021</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a:t>Information classification: External</a:t>
            </a:r>
            <a:endParaRPr lang="en-GB" dirty="0"/>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chemeClr val="tx1"/>
                </a:solidFill>
              </a:defRPr>
            </a:lvl1pPr>
          </a:lstStyle>
          <a:p>
            <a:fld id="{974E2EC5-7A91-446D-8C0D-57F3EF0330C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4088" y="1412776"/>
            <a:ext cx="2783147" cy="5157192"/>
          </a:xfrm>
          <a:prstGeom prst="rect">
            <a:avLst/>
          </a:prstGeom>
        </p:spPr>
      </p:pic>
      <p:sp>
        <p:nvSpPr>
          <p:cNvPr id="12" name="TextBox 11"/>
          <p:cNvSpPr txBox="1"/>
          <p:nvPr userDrawn="1"/>
        </p:nvSpPr>
        <p:spPr>
          <a:xfrm>
            <a:off x="9244584" y="16612"/>
            <a:ext cx="1376088" cy="1555982"/>
          </a:xfrm>
          <a:prstGeom prst="rect">
            <a:avLst/>
          </a:prstGeom>
          <a:noFill/>
        </p:spPr>
        <p:txBody>
          <a:bodyPr wrap="square" rtlCol="0">
            <a:noAutofit/>
          </a:bodyPr>
          <a:lstStyle/>
          <a:p>
            <a:r>
              <a:rPr lang="en-GB" sz="1200" b="0" dirty="0">
                <a:solidFill>
                  <a:srgbClr val="FF0000"/>
                </a:solidFill>
              </a:rPr>
              <a:t>This</a:t>
            </a:r>
            <a:r>
              <a:rPr lang="en-GB" sz="1200" b="0" baseline="0" dirty="0">
                <a:solidFill>
                  <a:srgbClr val="FF0000"/>
                </a:solidFill>
              </a:rPr>
              <a:t> is an ink light version of the Title Slide. Use this if the presentation is intended for print.</a:t>
            </a:r>
            <a:endParaRPr lang="en-GB" sz="1200" b="0" dirty="0">
              <a:solidFill>
                <a:srgbClr val="FF0000"/>
              </a:solidFill>
            </a:endParaRPr>
          </a:p>
        </p:txBody>
      </p:sp>
    </p:spTree>
    <p:extLst>
      <p:ext uri="{BB962C8B-B14F-4D97-AF65-F5344CB8AC3E}">
        <p14:creationId xmlns:p14="http://schemas.microsoft.com/office/powerpoint/2010/main" val="8196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White Title Slide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224" y="1772816"/>
            <a:ext cx="5080872" cy="1470025"/>
          </a:xfrm>
        </p:spPr>
        <p:txBody>
          <a:bodyPr>
            <a:noAutofit/>
          </a:bodyPr>
          <a:lstStyle>
            <a:lvl1pPr>
              <a:defRPr sz="7000">
                <a:solidFill>
                  <a:srgbClr val="42145F"/>
                </a:solidFill>
                <a:latin typeface="RN House Sans Regular" panose="020B0504020203020204" pitchFamily="34" charset="0"/>
              </a:defRPr>
            </a:lvl1pPr>
          </a:lstStyle>
          <a:p>
            <a:r>
              <a:rPr lang="en-US" dirty="0"/>
              <a:t>Click to edit </a:t>
            </a:r>
            <a:br>
              <a:rPr lang="en-US" dirty="0"/>
            </a:br>
            <a:r>
              <a:rPr lang="en-US" dirty="0"/>
              <a:t>Master title style</a:t>
            </a:r>
            <a:endParaRPr lang="en-GB" dirty="0"/>
          </a:p>
        </p:txBody>
      </p:sp>
      <p:sp>
        <p:nvSpPr>
          <p:cNvPr id="3" name="Subtitle 2"/>
          <p:cNvSpPr>
            <a:spLocks noGrp="1"/>
          </p:cNvSpPr>
          <p:nvPr>
            <p:ph type="subTitle" idx="1"/>
          </p:nvPr>
        </p:nvSpPr>
        <p:spPr>
          <a:xfrm>
            <a:off x="355224" y="5312091"/>
            <a:ext cx="4072760" cy="565181"/>
          </a:xfrm>
        </p:spPr>
        <p:txBody>
          <a:bodyPr/>
          <a:lstStyle>
            <a:lvl1pPr marL="0" indent="0" algn="l">
              <a:buNone/>
              <a:defRPr>
                <a:solidFill>
                  <a:srgbClr val="42145F"/>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tx1"/>
                </a:solidFill>
              </a:defRPr>
            </a:lvl1pPr>
          </a:lstStyle>
          <a:p>
            <a:fld id="{C3DA992F-280B-4966-AD6F-0C76DE519C89}" type="datetime1">
              <a:rPr lang="en-GB" smtClean="0"/>
              <a:t>29/06/2021</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a:t>Information classification: External</a:t>
            </a:r>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chemeClr val="tx1"/>
                </a:solidFill>
              </a:defRPr>
            </a:lvl1pPr>
          </a:lstStyle>
          <a:p>
            <a:fld id="{974E2EC5-7A91-446D-8C0D-57F3EF0330CB}"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1916832"/>
            <a:ext cx="3947896" cy="4198230"/>
          </a:xfrm>
          <a:prstGeom prst="rect">
            <a:avLst/>
          </a:prstGeom>
        </p:spPr>
      </p:pic>
      <p:sp>
        <p:nvSpPr>
          <p:cNvPr id="12" name="TextBox 11"/>
          <p:cNvSpPr txBox="1"/>
          <p:nvPr userDrawn="1"/>
        </p:nvSpPr>
        <p:spPr>
          <a:xfrm>
            <a:off x="9244584" y="16612"/>
            <a:ext cx="1376088" cy="1555982"/>
          </a:xfrm>
          <a:prstGeom prst="rect">
            <a:avLst/>
          </a:prstGeom>
          <a:noFill/>
        </p:spPr>
        <p:txBody>
          <a:bodyPr wrap="square" rtlCol="0">
            <a:noAutofit/>
          </a:bodyPr>
          <a:lstStyle/>
          <a:p>
            <a:r>
              <a:rPr lang="en-GB" sz="1200" b="0" dirty="0">
                <a:solidFill>
                  <a:srgbClr val="FF0000"/>
                </a:solidFill>
              </a:rPr>
              <a:t>This</a:t>
            </a:r>
            <a:r>
              <a:rPr lang="en-GB" sz="1200" b="0" baseline="0" dirty="0">
                <a:solidFill>
                  <a:srgbClr val="FF0000"/>
                </a:solidFill>
              </a:rPr>
              <a:t> is an ink light version of the Title Slide. Use this if the presentation is intended for print.</a:t>
            </a:r>
            <a:endParaRPr lang="en-GB" sz="1200" b="0" dirty="0">
              <a:solidFill>
                <a:srgbClr val="FF0000"/>
              </a:solidFill>
            </a:endParaRPr>
          </a:p>
        </p:txBody>
      </p:sp>
    </p:spTree>
    <p:extLst>
      <p:ext uri="{BB962C8B-B14F-4D97-AF65-F5344CB8AC3E}">
        <p14:creationId xmlns:p14="http://schemas.microsoft.com/office/powerpoint/2010/main" val="81008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CBBB4755-3B35-4D40-8CBB-61E30B3D41EB}" type="datetime1">
              <a:rPr lang="en-GB" smtClean="0"/>
              <a:t>29/06/2021</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tx1"/>
                </a:solidFill>
              </a:defRPr>
            </a:lvl1pPr>
          </a:lstStyle>
          <a:p>
            <a:r>
              <a:rPr lang="en-GB"/>
              <a:t>Information classification: External</a:t>
            </a:r>
            <a:endParaRPr lang="en-GB" dirty="0"/>
          </a:p>
        </p:txBody>
      </p:sp>
      <p:sp>
        <p:nvSpPr>
          <p:cNvPr id="5" name="Slide Number Placeholder 4"/>
          <p:cNvSpPr>
            <a:spLocks noGrp="1"/>
          </p:cNvSpPr>
          <p:nvPr>
            <p:ph type="sldNum" sz="quarter" idx="12"/>
          </p:nvPr>
        </p:nvSpPr>
        <p:spPr>
          <a:xfrm>
            <a:off x="8388341" y="6356350"/>
            <a:ext cx="442392" cy="365125"/>
          </a:xfrm>
          <a:prstGeom prst="rect">
            <a:avLst/>
          </a:prstGeom>
        </p:spPr>
        <p:txBody>
          <a:body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
        <p:nvSpPr>
          <p:cNvPr id="8" name="Picture Placeholder 7"/>
          <p:cNvSpPr>
            <a:spLocks noGrp="1"/>
          </p:cNvSpPr>
          <p:nvPr>
            <p:ph type="pic" sz="quarter" idx="13"/>
          </p:nvPr>
        </p:nvSpPr>
        <p:spPr>
          <a:xfrm>
            <a:off x="385011" y="1412875"/>
            <a:ext cx="8411031" cy="4947465"/>
          </a:xfrm>
        </p:spPr>
        <p:txBody>
          <a:bodyPr/>
          <a:lstStyle/>
          <a:p>
            <a:endParaRPr lang="en-GB"/>
          </a:p>
        </p:txBody>
      </p:sp>
    </p:spTree>
    <p:extLst>
      <p:ext uri="{BB962C8B-B14F-4D97-AF65-F5344CB8AC3E}">
        <p14:creationId xmlns:p14="http://schemas.microsoft.com/office/powerpoint/2010/main" val="62008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98A45A14-4A84-4C5E-86FB-612C52FF1F0C}" type="datetime1">
              <a:rPr lang="en-GB" smtClean="0"/>
              <a:t>29/06/2021</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tx1"/>
                </a:solidFill>
              </a:defRPr>
            </a:lvl1pPr>
          </a:lstStyle>
          <a:p>
            <a:r>
              <a:rPr lang="en-GB"/>
              <a:t>Information classification: External</a:t>
            </a:r>
            <a:endParaRPr lang="en-GB" dirty="0"/>
          </a:p>
        </p:txBody>
      </p:sp>
      <p:sp>
        <p:nvSpPr>
          <p:cNvPr id="5" name="Slide Number Placeholder 4"/>
          <p:cNvSpPr>
            <a:spLocks noGrp="1"/>
          </p:cNvSpPr>
          <p:nvPr>
            <p:ph type="sldNum" sz="quarter" idx="12"/>
          </p:nvPr>
        </p:nvSpPr>
        <p:spPr>
          <a:xfrm>
            <a:off x="8388341" y="6356350"/>
            <a:ext cx="442392" cy="365125"/>
          </a:xfrm>
          <a:prstGeom prst="rect">
            <a:avLst/>
          </a:prstGeom>
        </p:spPr>
        <p:txBody>
          <a:body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
        <p:nvSpPr>
          <p:cNvPr id="8" name="Picture Placeholder 7"/>
          <p:cNvSpPr>
            <a:spLocks noGrp="1"/>
          </p:cNvSpPr>
          <p:nvPr>
            <p:ph type="pic" sz="quarter" idx="13"/>
          </p:nvPr>
        </p:nvSpPr>
        <p:spPr>
          <a:xfrm>
            <a:off x="4571637" y="1412875"/>
            <a:ext cx="4224405" cy="4947465"/>
          </a:xfrm>
        </p:spPr>
        <p:txBody>
          <a:bodyPr/>
          <a:lstStyle/>
          <a:p>
            <a:endParaRPr lang="en-GB"/>
          </a:p>
        </p:txBody>
      </p:sp>
      <p:sp>
        <p:nvSpPr>
          <p:cNvPr id="7" name="Text Placeholder 6"/>
          <p:cNvSpPr>
            <a:spLocks noGrp="1"/>
          </p:cNvSpPr>
          <p:nvPr>
            <p:ph type="body" sz="quarter" idx="14"/>
          </p:nvPr>
        </p:nvSpPr>
        <p:spPr>
          <a:xfrm>
            <a:off x="360363" y="1412776"/>
            <a:ext cx="3779589" cy="48959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09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 use with Alphabet words">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0703" y="304800"/>
            <a:ext cx="7513665" cy="724930"/>
          </a:xfrm>
        </p:spPr>
        <p:txBody>
          <a:bodyPr>
            <a:noAutofit/>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01114E8C-B7F2-4E8E-8EA6-6A890115A760}" type="datetime1">
              <a:rPr lang="en-GB" smtClean="0"/>
              <a:t>29/06/2021</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bg1"/>
                </a:solidFill>
              </a:defRPr>
            </a:lvl1pPr>
          </a:lstStyle>
          <a:p>
            <a:r>
              <a:rPr lang="en-GB"/>
              <a:t>Information classification: External</a:t>
            </a:r>
            <a:endParaRPr lang="en-GB" dirty="0"/>
          </a:p>
        </p:txBody>
      </p:sp>
      <p:sp>
        <p:nvSpPr>
          <p:cNvPr id="5" name="Slide Number Placeholder 4"/>
          <p:cNvSpPr>
            <a:spLocks noGrp="1"/>
          </p:cNvSpPr>
          <p:nvPr>
            <p:ph type="sldNum" sz="quarter" idx="12"/>
          </p:nvPr>
        </p:nvSpPr>
        <p:spPr>
          <a:xfrm>
            <a:off x="8388341" y="6356350"/>
            <a:ext cx="442392" cy="365125"/>
          </a:xfrm>
          <a:prstGeom prst="rect">
            <a:avLst/>
          </a:prstGeom>
        </p:spPr>
        <p:txBody>
          <a:bodyPr/>
          <a:lstStyle>
            <a:lvl1pPr>
              <a:defRPr>
                <a:solidFill>
                  <a:schemeClr val="bg1"/>
                </a:solidFill>
              </a:defRPr>
            </a:lvl1p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13" name="TextBox 12"/>
          <p:cNvSpPr txBox="1"/>
          <p:nvPr userDrawn="1"/>
        </p:nvSpPr>
        <p:spPr>
          <a:xfrm>
            <a:off x="9244584" y="16612"/>
            <a:ext cx="1376088" cy="1555982"/>
          </a:xfrm>
          <a:prstGeom prst="rect">
            <a:avLst/>
          </a:prstGeom>
          <a:noFill/>
        </p:spPr>
        <p:txBody>
          <a:bodyPr wrap="square" rtlCol="0">
            <a:noAutofit/>
          </a:bodyPr>
          <a:lstStyle/>
          <a:p>
            <a:r>
              <a:rPr lang="en-GB" sz="1200" b="0" dirty="0">
                <a:solidFill>
                  <a:srgbClr val="FF0000"/>
                </a:solidFill>
              </a:rPr>
              <a:t>This</a:t>
            </a:r>
            <a:r>
              <a:rPr lang="en-GB" sz="1200" b="0" baseline="0" dirty="0">
                <a:solidFill>
                  <a:srgbClr val="FF0000"/>
                </a:solidFill>
              </a:rPr>
              <a:t> slide is for use with the Alphabet words. Please refer to the toolkit to access the library of words and for guidance on use. </a:t>
            </a:r>
            <a:endParaRPr lang="en-GB" sz="1200" b="0" dirty="0">
              <a:solidFill>
                <a:srgbClr val="FF0000"/>
              </a:solidFill>
            </a:endParaRPr>
          </a:p>
        </p:txBody>
      </p:sp>
    </p:spTree>
    <p:extLst>
      <p:ext uri="{BB962C8B-B14F-4D97-AF65-F5344CB8AC3E}">
        <p14:creationId xmlns:p14="http://schemas.microsoft.com/office/powerpoint/2010/main" val="384074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 use with numbers">
    <p:spTree>
      <p:nvGrpSpPr>
        <p:cNvPr id="1" name=""/>
        <p:cNvGrpSpPr/>
        <p:nvPr/>
      </p:nvGrpSpPr>
      <p:grpSpPr>
        <a:xfrm>
          <a:off x="0" y="0"/>
          <a:ext cx="0" cy="0"/>
          <a:chOff x="0" y="0"/>
          <a:chExt cx="0" cy="0"/>
        </a:xfrm>
      </p:grpSpPr>
      <p:sp>
        <p:nvSpPr>
          <p:cNvPr id="11" name="Rectangle 10"/>
          <p:cNvSpPr/>
          <p:nvPr userDrawn="1"/>
        </p:nvSpPr>
        <p:spPr>
          <a:xfrm>
            <a:off x="0" y="0"/>
            <a:ext cx="4572363" cy="6858000"/>
          </a:xfrm>
          <a:prstGeom prst="rect">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0703" y="304800"/>
            <a:ext cx="3913265" cy="724930"/>
          </a:xfrm>
        </p:spPr>
        <p:txBody>
          <a:bodyPr>
            <a:noAutofit/>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C1EEB49A-742D-4DF6-B1C5-E462FDA30181}" type="datetime1">
              <a:rPr lang="en-GB" smtClean="0"/>
              <a:t>29/06/2021</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rgbClr val="42145F"/>
                </a:solidFill>
              </a:defRPr>
            </a:lvl1pPr>
          </a:lstStyle>
          <a:p>
            <a:r>
              <a:rPr lang="en-GB"/>
              <a:t>Information classification: External</a:t>
            </a:r>
            <a:endParaRPr lang="en-GB" dirty="0"/>
          </a:p>
        </p:txBody>
      </p:sp>
      <p:sp>
        <p:nvSpPr>
          <p:cNvPr id="5" name="Slide Number Placeholder 4"/>
          <p:cNvSpPr>
            <a:spLocks noGrp="1"/>
          </p:cNvSpPr>
          <p:nvPr>
            <p:ph type="sldNum" sz="quarter" idx="12"/>
          </p:nvPr>
        </p:nvSpPr>
        <p:spPr>
          <a:xfrm>
            <a:off x="8388341" y="6356350"/>
            <a:ext cx="442392" cy="365125"/>
          </a:xfrm>
          <a:prstGeom prst="rect">
            <a:avLst/>
          </a:prstGeom>
        </p:spPr>
        <p:txBody>
          <a:bodyPr/>
          <a:lstStyle>
            <a:lvl1pPr>
              <a:defRPr>
                <a:solidFill>
                  <a:srgbClr val="42145F"/>
                </a:solidFill>
              </a:defRPr>
            </a:lvl1p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244584" y="16612"/>
            <a:ext cx="1376088" cy="1555982"/>
          </a:xfrm>
          <a:prstGeom prst="rect">
            <a:avLst/>
          </a:prstGeom>
          <a:noFill/>
        </p:spPr>
        <p:txBody>
          <a:bodyPr wrap="square" rtlCol="0">
            <a:noAutofit/>
          </a:bodyPr>
          <a:lstStyle/>
          <a:p>
            <a:r>
              <a:rPr lang="en-GB" sz="1200" b="0" dirty="0">
                <a:solidFill>
                  <a:srgbClr val="FF0000"/>
                </a:solidFill>
              </a:rPr>
              <a:t>This</a:t>
            </a:r>
            <a:r>
              <a:rPr lang="en-GB" sz="1200" b="0" baseline="0" dirty="0">
                <a:solidFill>
                  <a:srgbClr val="FF0000"/>
                </a:solidFill>
              </a:rPr>
              <a:t> slide is for use with the Illustrative numbers. Please refer to the toolkit to access the library of numbers and for guidance on use. </a:t>
            </a:r>
            <a:endParaRPr lang="en-GB" sz="1200" b="0" dirty="0">
              <a:solidFill>
                <a:srgbClr val="FF0000"/>
              </a:solidFill>
            </a:endParaRPr>
          </a:p>
        </p:txBody>
      </p:sp>
      <p:cxnSp>
        <p:nvCxnSpPr>
          <p:cNvPr id="10" name="Straight Connector 9"/>
          <p:cNvCxnSpPr/>
          <p:nvPr userDrawn="1"/>
        </p:nvCxnSpPr>
        <p:spPr>
          <a:xfrm>
            <a:off x="4572363" y="1196752"/>
            <a:ext cx="4210912" cy="0"/>
          </a:xfrm>
          <a:prstGeom prst="line">
            <a:avLst/>
          </a:prstGeom>
          <a:ln w="9525">
            <a:solidFill>
              <a:srgbClr val="42145F"/>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5098519" y="1484313"/>
            <a:ext cx="36988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Tree>
    <p:extLst>
      <p:ext uri="{BB962C8B-B14F-4D97-AF65-F5344CB8AC3E}">
        <p14:creationId xmlns:p14="http://schemas.microsoft.com/office/powerpoint/2010/main" val="321579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 Slide Aqua option with ic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77" y="-9625"/>
            <a:ext cx="9170689" cy="687648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4216776" cy="1470025"/>
          </a:xfrm>
        </p:spPr>
        <p:txBody>
          <a:bodyPr>
            <a:noAutofit/>
          </a:bodyPr>
          <a:lstStyle>
            <a:lvl1pPr>
              <a:defRPr sz="5000">
                <a:solidFill>
                  <a:schemeClr val="bg1"/>
                </a:solidFill>
                <a:latin typeface="RN House Sans Regular" panose="020B0504020203020204" pitchFamily="34" charset="0"/>
              </a:defRPr>
            </a:lvl1pPr>
          </a:lstStyle>
          <a:p>
            <a:r>
              <a:rPr lang="en-US" dirty="0"/>
              <a:t>Click to edit </a:t>
            </a:r>
            <a:br>
              <a:rPr lang="en-US" dirty="0"/>
            </a:br>
            <a:r>
              <a:rPr lang="en-US" dirty="0"/>
              <a:t>Master title style</a:t>
            </a:r>
            <a:endParaRPr lang="en-GB" dirty="0"/>
          </a:p>
        </p:txBody>
      </p:sp>
      <p:sp>
        <p:nvSpPr>
          <p:cNvPr id="3" name="Subtitle 2"/>
          <p:cNvSpPr>
            <a:spLocks noGrp="1"/>
          </p:cNvSpPr>
          <p:nvPr>
            <p:ph type="subTitle" idx="1"/>
          </p:nvPr>
        </p:nvSpPr>
        <p:spPr>
          <a:xfrm>
            <a:off x="355224" y="3836641"/>
            <a:ext cx="3784728" cy="1752600"/>
          </a:xfrm>
        </p:spPr>
        <p:txBody>
          <a:bodyPr/>
          <a:lstStyle>
            <a:lvl1pPr marL="0" indent="0" algn="l">
              <a:buNone/>
              <a:defRPr>
                <a:solidFill>
                  <a:schemeClr val="bg1"/>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bg1"/>
                </a:solidFill>
              </a:defRPr>
            </a:lvl1pPr>
          </a:lstStyle>
          <a:p>
            <a:fld id="{4A93A23E-0DC3-4F10-AEA6-50C67FDD761E}" type="datetime1">
              <a:rPr lang="en-GB" smtClean="0"/>
              <a:t>29/06/2021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Information classification: External</a:t>
            </a:r>
            <a:endParaRPr lang="en-GB" dirty="0"/>
          </a:p>
        </p:txBody>
      </p:sp>
      <p:sp>
        <p:nvSpPr>
          <p:cNvPr id="6" name="Slide Number Placeholder 5"/>
          <p:cNvSpPr>
            <a:spLocks noGrp="1"/>
          </p:cNvSpPr>
          <p:nvPr>
            <p:ph type="sldNum" sz="quarter" idx="12"/>
          </p:nvPr>
        </p:nvSpPr>
        <p:spPr>
          <a:xfrm>
            <a:off x="8388341" y="6356350"/>
            <a:ext cx="442392" cy="365125"/>
          </a:xfrm>
          <a:prstGeom prst="rect">
            <a:avLst/>
          </a:prstGeom>
        </p:spPr>
        <p:txBody>
          <a:bodyPr/>
          <a:lstStyle>
            <a:lvl1pPr>
              <a:defRPr>
                <a:solidFill>
                  <a:schemeClr val="bg1"/>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11219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703" y="304800"/>
            <a:ext cx="7297641" cy="72493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2095836" y="1600200"/>
            <a:ext cx="659096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solidFill>
                <a:latin typeface="RN House Sans Light" panose="020B0404020203020204" pitchFamily="34" charset="0"/>
              </a:defRPr>
            </a:lvl1pPr>
          </a:lstStyle>
          <a:p>
            <a:fld id="{9D6E4AAF-40A4-4A31-A3BE-5B45D210D69E}" type="datetime1">
              <a:rPr lang="en-GB" smtClean="0"/>
              <a:t>29/06/2021</a:t>
            </a:fld>
            <a:endParaRPr lang="en-GB" dirty="0"/>
          </a:p>
        </p:txBody>
      </p:sp>
      <p:sp>
        <p:nvSpPr>
          <p:cNvPr id="5" name="Footer Placeholder 4"/>
          <p:cNvSpPr>
            <a:spLocks noGrp="1"/>
          </p:cNvSpPr>
          <p:nvPr>
            <p:ph type="ftr" sz="quarter" idx="3"/>
          </p:nvPr>
        </p:nvSpPr>
        <p:spPr>
          <a:xfrm>
            <a:off x="5352117" y="6368358"/>
            <a:ext cx="3024336" cy="365125"/>
          </a:xfrm>
          <a:prstGeom prst="rect">
            <a:avLst/>
          </a:prstGeom>
        </p:spPr>
        <p:txBody>
          <a:bodyPr vert="horz" lIns="91440" tIns="45720" rIns="91440" bIns="45720" rtlCol="0" anchor="ctr"/>
          <a:lstStyle>
            <a:lvl1pPr algn="r">
              <a:defRPr sz="800">
                <a:solidFill>
                  <a:schemeClr val="tx1"/>
                </a:solidFill>
                <a:latin typeface="RN House Sans Light" panose="020B0404020203020204" pitchFamily="34" charset="0"/>
              </a:defRPr>
            </a:lvl1pPr>
          </a:lstStyle>
          <a:p>
            <a:r>
              <a:rPr lang="en-GB"/>
              <a:t>Information classification: External</a:t>
            </a:r>
            <a:endParaRPr lang="en-GB" dirty="0"/>
          </a:p>
        </p:txBody>
      </p:sp>
      <p:cxnSp>
        <p:nvCxnSpPr>
          <p:cNvPr id="7" name="Straight Connector 6"/>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
        <p:nvSpPr>
          <p:cNvPr id="6" name="MSIPCMContentMarking" descr="{&quot;HashCode&quot;:1004346863,&quot;Placement&quot;:&quot;Footer&quot;}">
            <a:extLst>
              <a:ext uri="{FF2B5EF4-FFF2-40B4-BE49-F238E27FC236}">
                <a16:creationId xmlns:a16="http://schemas.microsoft.com/office/drawing/2014/main" id="{090B0122-F28B-4898-8893-462E94D4E337}"/>
              </a:ext>
            </a:extLst>
          </p:cNvPr>
          <p:cNvSpPr txBox="1"/>
          <p:nvPr userDrawn="1"/>
        </p:nvSpPr>
        <p:spPr>
          <a:xfrm>
            <a:off x="0" y="6578565"/>
            <a:ext cx="2233575" cy="279435"/>
          </a:xfrm>
          <a:prstGeom prst="rect">
            <a:avLst/>
          </a:prstGeom>
          <a:noFill/>
        </p:spPr>
        <p:txBody>
          <a:bodyPr vert="horz" wrap="square" lIns="0" tIns="0" rIns="0" bIns="0" rtlCol="0" anchor="ctr" anchorCtr="1">
            <a:spAutoFit/>
          </a:bodyPr>
          <a:lstStyle/>
          <a:p>
            <a:pPr algn="l">
              <a:spcBef>
                <a:spcPts val="0"/>
              </a:spcBef>
              <a:spcAft>
                <a:spcPts val="0"/>
              </a:spcAft>
            </a:pPr>
            <a:r>
              <a:rPr lang="en-GB" sz="1100">
                <a:solidFill>
                  <a:srgbClr val="000000"/>
                </a:solidFill>
                <a:latin typeface="Calibri" panose="020F0502020204030204" pitchFamily="34" charset="0"/>
              </a:rPr>
              <a:t>Information Classification - Public</a:t>
            </a:r>
          </a:p>
        </p:txBody>
      </p:sp>
    </p:spTree>
    <p:extLst>
      <p:ext uri="{BB962C8B-B14F-4D97-AF65-F5344CB8AC3E}">
        <p14:creationId xmlns:p14="http://schemas.microsoft.com/office/powerpoint/2010/main" val="39465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3" r:id="rId6"/>
    <p:sldLayoutId id="2147483662" r:id="rId7"/>
    <p:sldLayoutId id="2147483664" r:id="rId8"/>
    <p:sldLayoutId id="2147483655" r:id="rId9"/>
    <p:sldLayoutId id="2147483658" r:id="rId10"/>
    <p:sldLayoutId id="2147483657" r:id="rId11"/>
    <p:sldLayoutId id="2147483659" r:id="rId12"/>
    <p:sldLayoutId id="2147483656" r:id="rId13"/>
    <p:sldLayoutId id="2147483666" r:id="rId14"/>
  </p:sldLayoutIdLst>
  <p:hf sldNum="0" hdr="0" dt="0"/>
  <p:txStyles>
    <p:titleStyle>
      <a:lvl1pPr algn="l" defTabSz="914400" rtl="0" eaLnBrk="1" latinLnBrk="0" hangingPunct="1">
        <a:spcBef>
          <a:spcPct val="0"/>
        </a:spcBef>
        <a:buNone/>
        <a:defRPr sz="2500" kern="1200">
          <a:solidFill>
            <a:srgbClr val="42145F"/>
          </a:solidFill>
          <a:latin typeface="RN House Sans Regular" panose="020B0504020203020204" pitchFamily="34" charset="0"/>
          <a:ea typeface="+mj-ea"/>
          <a:cs typeface="+mj-cs"/>
        </a:defRPr>
      </a:lvl1pPr>
    </p:titleStyle>
    <p:bodyStyle>
      <a:lvl1pPr marL="342900" indent="-3429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1pPr>
      <a:lvl2pPr marL="742950" indent="-28575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2pPr>
      <a:lvl3pPr marL="11430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3pPr>
      <a:lvl4pPr marL="16002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4pPr>
      <a:lvl5pPr marL="20574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B3B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E7C4F-3730-4CC3-A7CF-113B311A6560}" type="datetimeFigureOut">
              <a:rPr lang="en-GB" smtClean="0"/>
              <a:t>29/06/2021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FC0D8-E14E-4960-9472-473A2DEACDA1}" type="slidenum">
              <a:rPr lang="en-GB" smtClean="0"/>
              <a:t>‹#›</a:t>
            </a:fld>
            <a:endParaRPr lang="en-GB"/>
          </a:p>
        </p:txBody>
      </p:sp>
      <p:sp>
        <p:nvSpPr>
          <p:cNvPr id="7" name="MSIPCMContentMarking" descr="{&quot;HashCode&quot;:1004346863,&quot;Placement&quot;:&quot;Footer&quot;}">
            <a:extLst>
              <a:ext uri="{FF2B5EF4-FFF2-40B4-BE49-F238E27FC236}">
                <a16:creationId xmlns:a16="http://schemas.microsoft.com/office/drawing/2014/main" id="{57BE155F-1278-4178-B9D1-0162A09EA9C0}"/>
              </a:ext>
            </a:extLst>
          </p:cNvPr>
          <p:cNvSpPr txBox="1"/>
          <p:nvPr userDrawn="1"/>
        </p:nvSpPr>
        <p:spPr>
          <a:xfrm>
            <a:off x="0" y="6578565"/>
            <a:ext cx="2233575" cy="279435"/>
          </a:xfrm>
          <a:prstGeom prst="rect">
            <a:avLst/>
          </a:prstGeom>
          <a:noFill/>
        </p:spPr>
        <p:txBody>
          <a:bodyPr vert="horz" wrap="square" lIns="0" tIns="0" rIns="0" bIns="0" rtlCol="0" anchor="ctr" anchorCtr="1">
            <a:spAutoFit/>
          </a:bodyPr>
          <a:lstStyle/>
          <a:p>
            <a:pPr algn="l">
              <a:spcBef>
                <a:spcPts val="0"/>
              </a:spcBef>
              <a:spcAft>
                <a:spcPts val="0"/>
              </a:spcAft>
            </a:pPr>
            <a:r>
              <a:rPr lang="en-GB" sz="1100">
                <a:solidFill>
                  <a:srgbClr val="000000"/>
                </a:solidFill>
                <a:latin typeface="Calibri" panose="020F0502020204030204" pitchFamily="34" charset="0"/>
              </a:rPr>
              <a:t>Information Classification - Public</a:t>
            </a:r>
          </a:p>
        </p:txBody>
      </p:sp>
    </p:spTree>
    <p:extLst>
      <p:ext uri="{BB962C8B-B14F-4D97-AF65-F5344CB8AC3E}">
        <p14:creationId xmlns:p14="http://schemas.microsoft.com/office/powerpoint/2010/main" val="33175189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natwestscc@natwest.com" TargetMode="External"/><Relationship Id="rId2" Type="http://schemas.openxmlformats.org/officeDocument/2006/relationships/hyperlink" Target="mailto:tracy.thomson@rbs.co.uk"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542552" y="908720"/>
            <a:ext cx="7989888" cy="3312368"/>
          </a:xfrm>
        </p:spPr>
        <p:txBody>
          <a:bodyPr/>
          <a:lstStyle/>
          <a:p>
            <a:r>
              <a:rPr lang="en-GB" dirty="0">
                <a:latin typeface="RN House Sans Regular"/>
              </a:rPr>
              <a:t>NatWest Social &amp; Community Capital</a:t>
            </a:r>
          </a:p>
        </p:txBody>
      </p:sp>
      <p:sp>
        <p:nvSpPr>
          <p:cNvPr id="17411" name="Footer Placeholder 3"/>
          <p:cNvSpPr>
            <a:spLocks noGrp="1"/>
          </p:cNvSpPr>
          <p:nvPr>
            <p:ph type="ftr" sz="quarter" idx="10"/>
          </p:nvPr>
        </p:nvSpPr>
        <p:spPr bwMode="auto">
          <a:xfrm>
            <a:off x="395288" y="6232525"/>
            <a:ext cx="20161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dirty="0">
                <a:latin typeface="RN House Sans Light"/>
                <a:cs typeface="Arial" charset="0"/>
              </a:rPr>
              <a:t>Information classification: Public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B3B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80" y="0"/>
            <a:ext cx="9156179" cy="3633860"/>
          </a:xfrm>
          <a:prstGeom prst="rect">
            <a:avLst/>
          </a:prstGeom>
        </p:spPr>
      </p:pic>
      <p:sp>
        <p:nvSpPr>
          <p:cNvPr id="10" name="Rectangle 9"/>
          <p:cNvSpPr/>
          <p:nvPr/>
        </p:nvSpPr>
        <p:spPr>
          <a:xfrm>
            <a:off x="179512" y="4005064"/>
            <a:ext cx="8712968"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We are NatWest Social &amp; Community Capital and we offer loans and support to brilliant social enterprises.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white"/>
              </a:solidFill>
              <a:latin typeface="RN House Sans Regular" panose="020B05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Social enterprises are businesses which are run for profit, but which use that profit to deliver a mission instead of paying it to shareholders.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We’re here to enable them to grow the social impact they make in their local communities.</a:t>
            </a:r>
          </a:p>
        </p:txBody>
      </p:sp>
    </p:spTree>
    <p:extLst>
      <p:ext uri="{BB962C8B-B14F-4D97-AF65-F5344CB8AC3E}">
        <p14:creationId xmlns:p14="http://schemas.microsoft.com/office/powerpoint/2010/main" val="58286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14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562350"/>
          </a:xfrm>
          <a:prstGeom prst="rect">
            <a:avLst/>
          </a:prstGeom>
        </p:spPr>
      </p:pic>
      <p:sp>
        <p:nvSpPr>
          <p:cNvPr id="5" name="Rectangle 4"/>
          <p:cNvSpPr/>
          <p:nvPr/>
        </p:nvSpPr>
        <p:spPr>
          <a:xfrm>
            <a:off x="447675" y="3861048"/>
            <a:ext cx="8204348"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We’re an independent charity supported by the bank.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We were set up in 1999 to support community businesses that can’t access normal bank loans.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We combine financial expertise with social sector understanding to provide the lending and support social businesses need to reach further.</a:t>
            </a:r>
          </a:p>
        </p:txBody>
      </p:sp>
    </p:spTree>
    <p:extLst>
      <p:ext uri="{BB962C8B-B14F-4D97-AF65-F5344CB8AC3E}">
        <p14:creationId xmlns:p14="http://schemas.microsoft.com/office/powerpoint/2010/main" val="204262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4478"/>
          <a:stretch/>
        </p:blipFill>
        <p:spPr>
          <a:xfrm>
            <a:off x="-1" y="-387424"/>
            <a:ext cx="4934061" cy="7245424"/>
          </a:xfrm>
          <a:prstGeom prst="rect">
            <a:avLst/>
          </a:prstGeom>
        </p:spPr>
      </p:pic>
      <p:sp>
        <p:nvSpPr>
          <p:cNvPr id="5" name="Rectangle 4"/>
          <p:cNvSpPr/>
          <p:nvPr/>
        </p:nvSpPr>
        <p:spPr>
          <a:xfrm>
            <a:off x="5148064" y="476672"/>
            <a:ext cx="3672408"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What makes an organisation eligible for a loan?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UK based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Financial Sustainability: </a:t>
            </a: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Able to pay back a loan.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Social Impact: </a:t>
            </a: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Demonstrating positive impact and reinvestment of profits for social 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Suitable Governance: </a:t>
            </a: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Well managed and governed.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Declined by a Bank: </a:t>
            </a: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Not eligible for a mainstream bank loan. </a:t>
            </a:r>
          </a:p>
        </p:txBody>
      </p:sp>
    </p:spTree>
    <p:extLst>
      <p:ext uri="{BB962C8B-B14F-4D97-AF65-F5344CB8AC3E}">
        <p14:creationId xmlns:p14="http://schemas.microsoft.com/office/powerpoint/2010/main" val="69954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64088" y="1916832"/>
            <a:ext cx="3779912" cy="4248472"/>
          </a:xfrm>
          <a:prstGeom prst="rect">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Our Credit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The Panel meet twice a month to assess loan applications, enabling organisations to apply year round and receive quick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Made up of volunteers from both inside and outside the bank, they bring a wealth of expertise and experience from banking, business and social enterprise sectors.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9392"/>
            <a:ext cx="4095750" cy="6969968"/>
          </a:xfrm>
          <a:prstGeom prst="rect">
            <a:avLst/>
          </a:prstGeom>
        </p:spPr>
      </p:pic>
      <p:sp>
        <p:nvSpPr>
          <p:cNvPr id="5" name="Rectangle 4"/>
          <p:cNvSpPr/>
          <p:nvPr/>
        </p:nvSpPr>
        <p:spPr>
          <a:xfrm>
            <a:off x="4355976" y="573648"/>
            <a:ext cx="4572000" cy="163121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Our loans: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Between £30,000 and £750,000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Flexible terms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rPr>
              <a:t>Added business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RN House Sans Regular" panose="020B0504020203020204" pitchFamily="34" charset="0"/>
              <a:ea typeface="+mn-ea"/>
              <a:cs typeface="+mn-cs"/>
            </a:endParaRPr>
          </a:p>
        </p:txBody>
      </p:sp>
    </p:spTree>
    <p:extLst>
      <p:ext uri="{BB962C8B-B14F-4D97-AF65-F5344CB8AC3E}">
        <p14:creationId xmlns:p14="http://schemas.microsoft.com/office/powerpoint/2010/main" val="40283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400" dirty="0"/>
              <a:t>What our customers say about us:</a:t>
            </a:r>
          </a:p>
        </p:txBody>
      </p:sp>
      <p:sp>
        <p:nvSpPr>
          <p:cNvPr id="4" name="Footer Placeholder 3"/>
          <p:cNvSpPr>
            <a:spLocks noGrp="1"/>
          </p:cNvSpPr>
          <p:nvPr>
            <p:ph type="ftr" sz="quarter" idx="11"/>
          </p:nvPr>
        </p:nvSpPr>
        <p:spPr>
          <a:xfrm>
            <a:off x="5653167" y="6366979"/>
            <a:ext cx="3024336" cy="365125"/>
          </a:xfrm>
        </p:spPr>
        <p:txBody>
          <a:bodyPr/>
          <a:lstStyle/>
          <a:p>
            <a:pPr>
              <a:defRPr/>
            </a:pPr>
            <a:r>
              <a:rPr lang="en-GB" dirty="0"/>
              <a:t>Information classification: Public</a:t>
            </a:r>
          </a:p>
        </p:txBody>
      </p:sp>
      <p:sp>
        <p:nvSpPr>
          <p:cNvPr id="3" name="Text Placeholder 2"/>
          <p:cNvSpPr>
            <a:spLocks noGrp="1"/>
          </p:cNvSpPr>
          <p:nvPr>
            <p:ph type="subTitle" idx="4294967295"/>
          </p:nvPr>
        </p:nvSpPr>
        <p:spPr>
          <a:xfrm>
            <a:off x="315664" y="1340768"/>
            <a:ext cx="8432800" cy="1064480"/>
          </a:xfrm>
        </p:spPr>
        <p:txBody>
          <a:bodyPr>
            <a:normAutofit/>
          </a:bodyPr>
          <a:lstStyle/>
          <a:p>
            <a:pPr marL="0" indent="0">
              <a:buNone/>
            </a:pPr>
            <a:r>
              <a:rPr lang="en-GB" sz="1800" b="0" dirty="0">
                <a:solidFill>
                  <a:schemeClr val="bg1"/>
                </a:solidFill>
              </a:rPr>
              <a:t>“What an exceptional team; community focused with corporate skills and years of combined experience” Crisis Counselling, Erskine</a:t>
            </a:r>
          </a:p>
        </p:txBody>
      </p:sp>
      <p:pic>
        <p:nvPicPr>
          <p:cNvPr id="2" name="Picture 1">
            <a:extLst>
              <a:ext uri="{FF2B5EF4-FFF2-40B4-BE49-F238E27FC236}">
                <a16:creationId xmlns:a16="http://schemas.microsoft.com/office/drawing/2014/main" id="{2D926D04-981E-4AE5-8617-76730A3C3EF3}"/>
              </a:ext>
            </a:extLst>
          </p:cNvPr>
          <p:cNvPicPr>
            <a:picLocks noChangeAspect="1"/>
          </p:cNvPicPr>
          <p:nvPr/>
        </p:nvPicPr>
        <p:blipFill rotWithShape="1">
          <a:blip r:embed="rId2"/>
          <a:srcRect l="11402" t="2091" b="725"/>
          <a:stretch/>
        </p:blipFill>
        <p:spPr>
          <a:xfrm>
            <a:off x="6300192" y="3132142"/>
            <a:ext cx="2377311" cy="3249186"/>
          </a:xfrm>
          <a:prstGeom prst="rect">
            <a:avLst/>
          </a:prstGeom>
        </p:spPr>
      </p:pic>
      <p:sp>
        <p:nvSpPr>
          <p:cNvPr id="7" name="Text Placeholder 2">
            <a:extLst>
              <a:ext uri="{FF2B5EF4-FFF2-40B4-BE49-F238E27FC236}">
                <a16:creationId xmlns:a16="http://schemas.microsoft.com/office/drawing/2014/main" id="{3FE19A7B-A1EB-4177-BB36-025D2703928F}"/>
              </a:ext>
            </a:extLst>
          </p:cNvPr>
          <p:cNvSpPr txBox="1">
            <a:spLocks/>
          </p:cNvSpPr>
          <p:nvPr/>
        </p:nvSpPr>
        <p:spPr>
          <a:xfrm>
            <a:off x="315664" y="3514233"/>
            <a:ext cx="5691092" cy="2867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1pPr>
            <a:lvl2pPr marL="742950" indent="-28575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2pPr>
            <a:lvl3pPr marL="11430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3pPr>
            <a:lvl4pPr marL="16002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4pPr>
            <a:lvl5pPr marL="20574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“We probably would have gone out of business without this loan” Harmony Community Trust, NI</a:t>
            </a:r>
          </a:p>
          <a:p>
            <a:pPr marL="0" indent="0">
              <a:buNone/>
            </a:pPr>
            <a:endParaRPr lang="en-GB" sz="1800" dirty="0">
              <a:solidFill>
                <a:schemeClr val="bg1"/>
              </a:solidFill>
            </a:endParaRPr>
          </a:p>
          <a:p>
            <a:pPr marL="0" indent="0">
              <a:buNone/>
            </a:pPr>
            <a:r>
              <a:rPr lang="en-GB" sz="1800" dirty="0">
                <a:solidFill>
                  <a:schemeClr val="bg1"/>
                </a:solidFill>
              </a:rPr>
              <a:t>“… the level of professionalism and understanding we received from everyone we had contacted with was really appreciated. The team were always at the end of a phone or available to visit and support at what was a very difficult time for us”. Disability Times Trust, London</a:t>
            </a:r>
          </a:p>
        </p:txBody>
      </p:sp>
      <p:sp>
        <p:nvSpPr>
          <p:cNvPr id="8" name="Text Placeholder 2">
            <a:extLst>
              <a:ext uri="{FF2B5EF4-FFF2-40B4-BE49-F238E27FC236}">
                <a16:creationId xmlns:a16="http://schemas.microsoft.com/office/drawing/2014/main" id="{FF3D0166-3FC4-47BC-8A09-1A5CBAB21A48}"/>
              </a:ext>
            </a:extLst>
          </p:cNvPr>
          <p:cNvSpPr txBox="1">
            <a:spLocks/>
          </p:cNvSpPr>
          <p:nvPr/>
        </p:nvSpPr>
        <p:spPr>
          <a:xfrm>
            <a:off x="323528" y="2132856"/>
            <a:ext cx="8424936" cy="121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1pPr>
            <a:lvl2pPr marL="742950" indent="-28575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2pPr>
            <a:lvl3pPr marL="11430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3pPr>
            <a:lvl4pPr marL="16002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4pPr>
            <a:lvl5pPr marL="20574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“…an accessible, flexible and responsive package of support... There are plenty of providers out in the market place but none that can respond at pace, with clarity of information requests and followed by a timely decision outcome.” The Women’s Organisation, Liverpool</a:t>
            </a:r>
            <a:endParaRPr lang="en-GB" sz="1400" dirty="0"/>
          </a:p>
        </p:txBody>
      </p:sp>
    </p:spTree>
    <p:extLst>
      <p:ext uri="{BB962C8B-B14F-4D97-AF65-F5344CB8AC3E}">
        <p14:creationId xmlns:p14="http://schemas.microsoft.com/office/powerpoint/2010/main" val="217383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1689-147A-4E74-960D-404577D6340A}"/>
              </a:ext>
            </a:extLst>
          </p:cNvPr>
          <p:cNvSpPr>
            <a:spLocks noGrp="1"/>
          </p:cNvSpPr>
          <p:nvPr>
            <p:ph type="ctrTitle"/>
          </p:nvPr>
        </p:nvSpPr>
        <p:spPr/>
        <p:txBody>
          <a:bodyPr/>
          <a:lstStyle/>
          <a:p>
            <a:r>
              <a:rPr lang="en-GB" dirty="0"/>
              <a:t>Any questions?</a:t>
            </a:r>
          </a:p>
        </p:txBody>
      </p:sp>
      <p:sp>
        <p:nvSpPr>
          <p:cNvPr id="3" name="Subtitle 2">
            <a:extLst>
              <a:ext uri="{FF2B5EF4-FFF2-40B4-BE49-F238E27FC236}">
                <a16:creationId xmlns:a16="http://schemas.microsoft.com/office/drawing/2014/main" id="{04736A11-7671-450B-864F-4460BFAFA319}"/>
              </a:ext>
            </a:extLst>
          </p:cNvPr>
          <p:cNvSpPr>
            <a:spLocks noGrp="1"/>
          </p:cNvSpPr>
          <p:nvPr>
            <p:ph type="subTitle" idx="1"/>
          </p:nvPr>
        </p:nvSpPr>
        <p:spPr>
          <a:xfrm>
            <a:off x="355224" y="3836641"/>
            <a:ext cx="4360792" cy="1752600"/>
          </a:xfrm>
        </p:spPr>
        <p:txBody>
          <a:bodyPr>
            <a:normAutofit lnSpcReduction="10000"/>
          </a:bodyPr>
          <a:lstStyle/>
          <a:p>
            <a:r>
              <a:rPr lang="en-GB" dirty="0"/>
              <a:t>@SocComCap</a:t>
            </a:r>
          </a:p>
          <a:p>
            <a:r>
              <a:rPr lang="en-GB" dirty="0">
                <a:hlinkClick r:id="rId2"/>
              </a:rPr>
              <a:t>tracy.thomson@rbs.co.uk</a:t>
            </a:r>
            <a:endParaRPr lang="en-GB" dirty="0"/>
          </a:p>
          <a:p>
            <a:r>
              <a:rPr lang="en-GB" dirty="0">
                <a:hlinkClick r:id="rId3"/>
              </a:rPr>
              <a:t>natwestscc@natwest.com</a:t>
            </a:r>
            <a:endParaRPr lang="en-GB" dirty="0"/>
          </a:p>
          <a:p>
            <a:r>
              <a:rPr lang="en-GB" dirty="0"/>
              <a:t>natwest.com/scc</a:t>
            </a:r>
          </a:p>
        </p:txBody>
      </p:sp>
      <p:sp>
        <p:nvSpPr>
          <p:cNvPr id="4" name="Footer Placeholder 3">
            <a:extLst>
              <a:ext uri="{FF2B5EF4-FFF2-40B4-BE49-F238E27FC236}">
                <a16:creationId xmlns:a16="http://schemas.microsoft.com/office/drawing/2014/main" id="{020ECEED-0776-40B3-9E9B-755D7BD164F0}"/>
              </a:ext>
            </a:extLst>
          </p:cNvPr>
          <p:cNvSpPr>
            <a:spLocks noGrp="1"/>
          </p:cNvSpPr>
          <p:nvPr>
            <p:ph type="ftr" sz="quarter" idx="11"/>
          </p:nvPr>
        </p:nvSpPr>
        <p:spPr/>
        <p:txBody>
          <a:bodyPr/>
          <a:lstStyle/>
          <a:p>
            <a:r>
              <a:rPr lang="en-GB" dirty="0"/>
              <a:t>Information classification: Public</a:t>
            </a:r>
          </a:p>
        </p:txBody>
      </p:sp>
    </p:spTree>
    <p:extLst>
      <p:ext uri="{BB962C8B-B14F-4D97-AF65-F5344CB8AC3E}">
        <p14:creationId xmlns:p14="http://schemas.microsoft.com/office/powerpoint/2010/main" val="3943077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BS Document" ma:contentTypeID="0x010100634BF9FE955A4640AC0E96B7B578D17E00479388E2961AC74F803D4D112818351A" ma:contentTypeVersion="4" ma:contentTypeDescription="RBS Document base content type" ma:contentTypeScope="" ma:versionID="a85f61f0bf72ff9fe675215b1e8b6a80">
  <xsd:schema xmlns:xsd="http://www.w3.org/2001/XMLSchema" xmlns:xs="http://www.w3.org/2001/XMLSchema" xmlns:p="http://schemas.microsoft.com/office/2006/metadata/properties" xmlns:ns2="a89de3b2-3620-4c32-8902-d2201d5d97e1" targetNamespace="http://schemas.microsoft.com/office/2006/metadata/properties" ma:root="true" ma:fieldsID="7d32c2674e2b24346c3a7653a075a3ec" ns2:_="">
    <xsd:import namespace="a89de3b2-3620-4c32-8902-d2201d5d97e1"/>
    <xsd:element name="properties">
      <xsd:complexType>
        <xsd:sequence>
          <xsd:element name="documentManagement">
            <xsd:complexType>
              <xsd:all>
                <xsd:element ref="ns2:RbsSecurityClassification"/>
                <xsd:element ref="ns2:f83392ae46624cc79c2cd3340305e650" minOccurs="0"/>
                <xsd:element ref="ns2:TaxCatchAll" minOccurs="0"/>
                <xsd:element ref="ns2:TaxCatchAllLabel" minOccurs="0"/>
                <xsd:element ref="ns2:RbsDocumen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de3b2-3620-4c32-8902-d2201d5d97e1" elementFormDefault="qualified">
    <xsd:import namespace="http://schemas.microsoft.com/office/2006/documentManagement/types"/>
    <xsd:import namespace="http://schemas.microsoft.com/office/infopath/2007/PartnerControls"/>
    <xsd:element name="RbsSecurityClassification" ma:index="8" ma:displayName="Security classification" ma:default="" ma:description="Please provide a Security Classification for this content. Classifying information helps your colleagues handle and protect it correctly, and helps prevent information from getting into the wrong hands. Please note, that the Bank Intranet is not an appropriate location to store content that should be classified as either Confidential or Secret. For further information, please refer to this site: https://www.securityzone.rbs.com/kzscripts/default.asp?cid=4" ma:format="RadioButtons" ma:internalName="RbsSecurityClassification">
      <xsd:simpleType>
        <xsd:restriction base="dms:Choice">
          <xsd:enumeration value="IC0 – Public – Information intended and approved for general public use and publication, or is already in the public domain."/>
          <xsd:enumeration value="IC1 – Internal – Information intended to be shared within the Group. This could be Group-wide (covering employees, contractors and third-party users)."/>
        </xsd:restriction>
      </xsd:simpleType>
    </xsd:element>
    <xsd:element name="f83392ae46624cc79c2cd3340305e650" ma:index="9" nillable="true" ma:taxonomy="true" ma:internalName="f83392ae46624cc79c2cd3340305e650" ma:taxonomyFieldName="RbsBusinessOwner" ma:displayName="Business owner" ma:fieldId="{f83392ae-4662-4cc7-9c2c-d3340305e650}" ma:sspId="fd27e408-9a26-4a62-845b-dcdaf7f7275a" ma:termSetId="9ff1e197-0a7e-42b0-ab27-8600a571617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25e8d90-3a11-4c6e-8d90-a727d06e039e}" ma:internalName="TaxCatchAll" ma:showField="CatchAllData" ma:web="a89de3b2-3620-4c32-8902-d2201d5d97e1">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b25e8d90-3a11-4c6e-8d90-a727d06e039e}" ma:internalName="TaxCatchAllLabel" ma:readOnly="true" ma:showField="CatchAllDataLabel" ma:web="a89de3b2-3620-4c32-8902-d2201d5d97e1">
      <xsd:complexType>
        <xsd:complexContent>
          <xsd:extension base="dms:MultiChoiceLookup">
            <xsd:sequence>
              <xsd:element name="Value" type="dms:Lookup" maxOccurs="unbounded" minOccurs="0" nillable="true"/>
            </xsd:sequence>
          </xsd:extension>
        </xsd:complexContent>
      </xsd:complexType>
    </xsd:element>
    <xsd:element name="RbsDocumentDescription" ma:index="13" nillable="true" ma:displayName="Description" ma:description="Any relevant description for this document" ma:internalName="RbsDocument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bsDocumentDescription xmlns="a89de3b2-3620-4c32-8902-d2201d5d97e1" xsi:nil="true"/>
    <RbsSecurityClassification xmlns="a89de3b2-3620-4c32-8902-d2201d5d97e1">IC0 – Public – Information intended and approved for general public use and publication, or is already in the public domain.</RbsSecurityClassification>
    <f83392ae46624cc79c2cd3340305e650 xmlns="a89de3b2-3620-4c32-8902-d2201d5d97e1">
      <Terms xmlns="http://schemas.microsoft.com/office/infopath/2007/PartnerControls">
        <TermInfo xmlns="http://schemas.microsoft.com/office/infopath/2007/PartnerControls">
          <TermName>BUSINESS ＆ PRIVATE BANKING</TermName>
          <TermId>e0fbbf02-789f-4f4a-85dd-0547ebbc5faa</TermId>
        </TermInfo>
      </Terms>
    </f83392ae46624cc79c2cd3340305e650>
    <TaxCatchAll xmlns="a89de3b2-3620-4c32-8902-d2201d5d97e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893FF-5A2A-4619-BD9B-0906AC947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de3b2-3620-4c32-8902-d2201d5d9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DE2A23-8E9F-48F0-9039-819E8EFEDD34}">
  <ds:schemaRefs>
    <ds:schemaRef ds:uri="http://purl.org/dc/terms/"/>
    <ds:schemaRef ds:uri="http://schemas.openxmlformats.org/package/2006/metadata/core-properties"/>
    <ds:schemaRef ds:uri="a89de3b2-3620-4c32-8902-d2201d5d97e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3710BF5-1D51-4643-AA39-73A5DA885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TotalTime>
  <Words>416</Words>
  <Application>Microsoft Office PowerPoint</Application>
  <PresentationFormat>On-screen Show (4:3)</PresentationFormat>
  <Paragraphs>45</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RN House Sans Light</vt:lpstr>
      <vt:lpstr>RN House Sans Regular</vt:lpstr>
      <vt:lpstr>Office Theme</vt:lpstr>
      <vt:lpstr>1_Office Theme</vt:lpstr>
      <vt:lpstr>NatWest Social &amp; Community Capital</vt:lpstr>
      <vt:lpstr>PowerPoint Presentation</vt:lpstr>
      <vt:lpstr>PowerPoint Presentation</vt:lpstr>
      <vt:lpstr>PowerPoint Presentation</vt:lpstr>
      <vt:lpstr>PowerPoint Presentation</vt:lpstr>
      <vt:lpstr>What our customers say about us: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NatWest Social &amp; Community Capital</dc:title>
  <dc:creator>Thomson, Tracy (Community Finance &amp; Social Enterprise, CPB)</dc:creator>
  <cp:lastModifiedBy>Thomson, Tracy (Enterprise, Climate Engagement &amp; Partnerships)</cp:lastModifiedBy>
  <cp:revision>4</cp:revision>
  <dcterms:created xsi:type="dcterms:W3CDTF">2019-10-04T12:31:36Z</dcterms:created>
  <dcterms:modified xsi:type="dcterms:W3CDTF">2021-06-29T08:48:54Z</dcterms:modified>
</cp:coreProperties>
</file>