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62" r:id="rId7"/>
    <p:sldId id="258" r:id="rId8"/>
    <p:sldId id="259" r:id="rId9"/>
    <p:sldId id="279" r:id="rId10"/>
    <p:sldId id="263" r:id="rId11"/>
    <p:sldId id="264" r:id="rId12"/>
    <p:sldId id="281" r:id="rId13"/>
    <p:sldId id="282" r:id="rId14"/>
    <p:sldId id="283" r:id="rId15"/>
    <p:sldId id="280" r:id="rId16"/>
    <p:sldId id="285" r:id="rId17"/>
    <p:sldId id="287" r:id="rId18"/>
    <p:sldId id="288" r:id="rId19"/>
    <p:sldId id="291" r:id="rId20"/>
    <p:sldId id="290" r:id="rId21"/>
    <p:sldId id="289" r:id="rId22"/>
    <p:sldId id="284" r:id="rId23"/>
    <p:sldId id="277" r:id="rId24"/>
  </p:sldIdLst>
  <p:sldSz cx="12192000" cy="6858000"/>
  <p:notesSz cx="6797675" cy="9769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5" autoAdjust="0"/>
    <p:restoredTop sz="94660"/>
  </p:normalViewPr>
  <p:slideViewPr>
    <p:cSldViewPr snapToGrid="0">
      <p:cViewPr>
        <p:scale>
          <a:sx n="50" d="100"/>
          <a:sy n="50" d="100"/>
        </p:scale>
        <p:origin x="912" y="22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50B57B8-DFB9-43D0-BB24-D47C95DF2CE7}" type="datetimeFigureOut">
              <a:rPr lang="en-GB" smtClean="0"/>
              <a:t>28/09/2021</a:t>
            </a:fld>
            <a:endParaRPr lang="en-GB"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55E755F0-5A61-468D-963B-0796736561B5}" type="slidenum">
              <a:rPr lang="en-GB" smtClean="0"/>
              <a:t>‹#›</a:t>
            </a:fld>
            <a:endParaRPr lang="en-GB" dirty="0"/>
          </a:p>
        </p:txBody>
      </p:sp>
    </p:spTree>
    <p:extLst>
      <p:ext uri="{BB962C8B-B14F-4D97-AF65-F5344CB8AC3E}">
        <p14:creationId xmlns:p14="http://schemas.microsoft.com/office/powerpoint/2010/main" val="21972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0B57B8-DFB9-43D0-BB24-D47C95DF2CE7}" type="datetimeFigureOut">
              <a:rPr lang="en-GB" smtClean="0"/>
              <a:t>28/09/2021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E755F0-5A61-468D-963B-0796736561B5}" type="slidenum">
              <a:rPr lang="en-GB" smtClean="0"/>
              <a:t>‹#›</a:t>
            </a:fld>
            <a:endParaRPr lang="en-GB" dirty="0"/>
          </a:p>
        </p:txBody>
      </p:sp>
    </p:spTree>
    <p:extLst>
      <p:ext uri="{BB962C8B-B14F-4D97-AF65-F5344CB8AC3E}">
        <p14:creationId xmlns:p14="http://schemas.microsoft.com/office/powerpoint/2010/main" val="81169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0B57B8-DFB9-43D0-BB24-D47C95DF2CE7}" type="datetimeFigureOut">
              <a:rPr lang="en-GB" smtClean="0"/>
              <a:t>28/09/2021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E755F0-5A61-468D-963B-0796736561B5}" type="slidenum">
              <a:rPr lang="en-GB" smtClean="0"/>
              <a:t>‹#›</a:t>
            </a:fld>
            <a:endParaRPr lang="en-GB" dirty="0"/>
          </a:p>
        </p:txBody>
      </p:sp>
    </p:spTree>
    <p:extLst>
      <p:ext uri="{BB962C8B-B14F-4D97-AF65-F5344CB8AC3E}">
        <p14:creationId xmlns:p14="http://schemas.microsoft.com/office/powerpoint/2010/main" val="370854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0B57B8-DFB9-43D0-BB24-D47C95DF2CE7}" type="datetimeFigureOut">
              <a:rPr lang="en-GB" smtClean="0"/>
              <a:t>28/09/2021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E755F0-5A61-468D-963B-0796736561B5}" type="slidenum">
              <a:rPr lang="en-GB" smtClean="0"/>
              <a:t>‹#›</a:t>
            </a:fld>
            <a:endParaRPr lang="en-GB" dirty="0"/>
          </a:p>
        </p:txBody>
      </p:sp>
    </p:spTree>
    <p:extLst>
      <p:ext uri="{BB962C8B-B14F-4D97-AF65-F5344CB8AC3E}">
        <p14:creationId xmlns:p14="http://schemas.microsoft.com/office/powerpoint/2010/main" val="412535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0B57B8-DFB9-43D0-BB24-D47C95DF2CE7}" type="datetimeFigureOut">
              <a:rPr lang="en-GB" smtClean="0"/>
              <a:t>28/09/2021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E755F0-5A61-468D-963B-0796736561B5}" type="slidenum">
              <a:rPr lang="en-GB" smtClean="0"/>
              <a:t>‹#›</a:t>
            </a:fld>
            <a:endParaRPr lang="en-GB" dirty="0"/>
          </a:p>
        </p:txBody>
      </p:sp>
    </p:spTree>
    <p:extLst>
      <p:ext uri="{BB962C8B-B14F-4D97-AF65-F5344CB8AC3E}">
        <p14:creationId xmlns:p14="http://schemas.microsoft.com/office/powerpoint/2010/main" val="334309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0B57B8-DFB9-43D0-BB24-D47C95DF2CE7}" type="datetimeFigureOut">
              <a:rPr lang="en-GB" smtClean="0"/>
              <a:t>28/09/2021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5E755F0-5A61-468D-963B-0796736561B5}" type="slidenum">
              <a:rPr lang="en-GB" smtClean="0"/>
              <a:t>‹#›</a:t>
            </a:fld>
            <a:endParaRPr lang="en-GB" dirty="0"/>
          </a:p>
        </p:txBody>
      </p:sp>
    </p:spTree>
    <p:extLst>
      <p:ext uri="{BB962C8B-B14F-4D97-AF65-F5344CB8AC3E}">
        <p14:creationId xmlns:p14="http://schemas.microsoft.com/office/powerpoint/2010/main" val="80981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0B57B8-DFB9-43D0-BB24-D47C95DF2CE7}" type="datetimeFigureOut">
              <a:rPr lang="en-GB" smtClean="0"/>
              <a:t>28/09/2021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5E755F0-5A61-468D-963B-0796736561B5}" type="slidenum">
              <a:rPr lang="en-GB" smtClean="0"/>
              <a:t>‹#›</a:t>
            </a:fld>
            <a:endParaRPr lang="en-GB" dirty="0"/>
          </a:p>
        </p:txBody>
      </p:sp>
    </p:spTree>
    <p:extLst>
      <p:ext uri="{BB962C8B-B14F-4D97-AF65-F5344CB8AC3E}">
        <p14:creationId xmlns:p14="http://schemas.microsoft.com/office/powerpoint/2010/main" val="136794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0B57B8-DFB9-43D0-BB24-D47C95DF2CE7}" type="datetimeFigureOut">
              <a:rPr lang="en-GB" smtClean="0"/>
              <a:t>28/09/2021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5E755F0-5A61-468D-963B-0796736561B5}" type="slidenum">
              <a:rPr lang="en-GB" smtClean="0"/>
              <a:t>‹#›</a:t>
            </a:fld>
            <a:endParaRPr lang="en-GB" dirty="0"/>
          </a:p>
        </p:txBody>
      </p:sp>
    </p:spTree>
    <p:extLst>
      <p:ext uri="{BB962C8B-B14F-4D97-AF65-F5344CB8AC3E}">
        <p14:creationId xmlns:p14="http://schemas.microsoft.com/office/powerpoint/2010/main" val="139568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B57B8-DFB9-43D0-BB24-D47C95DF2CE7}" type="datetimeFigureOut">
              <a:rPr lang="en-GB" smtClean="0"/>
              <a:t>28/09/2021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5E755F0-5A61-468D-963B-0796736561B5}" type="slidenum">
              <a:rPr lang="en-GB" smtClean="0"/>
              <a:t>‹#›</a:t>
            </a:fld>
            <a:endParaRPr lang="en-GB" dirty="0"/>
          </a:p>
        </p:txBody>
      </p:sp>
    </p:spTree>
    <p:extLst>
      <p:ext uri="{BB962C8B-B14F-4D97-AF65-F5344CB8AC3E}">
        <p14:creationId xmlns:p14="http://schemas.microsoft.com/office/powerpoint/2010/main" val="256192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850B57B8-DFB9-43D0-BB24-D47C95DF2CE7}" type="datetimeFigureOut">
              <a:rPr lang="en-GB" smtClean="0"/>
              <a:t>28/09/2021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55E755F0-5A61-468D-963B-0796736561B5}" type="slidenum">
              <a:rPr lang="en-GB" smtClean="0"/>
              <a:t>‹#›</a:t>
            </a:fld>
            <a:endParaRPr lang="en-GB" dirty="0"/>
          </a:p>
        </p:txBody>
      </p:sp>
    </p:spTree>
    <p:extLst>
      <p:ext uri="{BB962C8B-B14F-4D97-AF65-F5344CB8AC3E}">
        <p14:creationId xmlns:p14="http://schemas.microsoft.com/office/powerpoint/2010/main" val="76391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50B57B8-DFB9-43D0-BB24-D47C95DF2CE7}" type="datetimeFigureOut">
              <a:rPr lang="en-GB" smtClean="0"/>
              <a:t>28/09/2021</a:t>
            </a:fld>
            <a:endParaRPr lang="en-GB"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55E755F0-5A61-468D-963B-0796736561B5}" type="slidenum">
              <a:rPr lang="en-GB" smtClean="0"/>
              <a:t>‹#›</a:t>
            </a:fld>
            <a:endParaRPr lang="en-GB" dirty="0"/>
          </a:p>
        </p:txBody>
      </p:sp>
    </p:spTree>
    <p:extLst>
      <p:ext uri="{BB962C8B-B14F-4D97-AF65-F5344CB8AC3E}">
        <p14:creationId xmlns:p14="http://schemas.microsoft.com/office/powerpoint/2010/main" val="19186009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50B57B8-DFB9-43D0-BB24-D47C95DF2CE7}" type="datetimeFigureOut">
              <a:rPr lang="en-GB" smtClean="0"/>
              <a:t>28/09/2021</a:t>
            </a:fld>
            <a:endParaRPr lang="en-GB"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55E755F0-5A61-468D-963B-0796736561B5}" type="slidenum">
              <a:rPr lang="en-GB" smtClean="0"/>
              <a:t>‹#›</a:t>
            </a:fld>
            <a:endParaRPr lang="en-GB" dirty="0"/>
          </a:p>
        </p:txBody>
      </p:sp>
    </p:spTree>
    <p:extLst>
      <p:ext uri="{BB962C8B-B14F-4D97-AF65-F5344CB8AC3E}">
        <p14:creationId xmlns:p14="http://schemas.microsoft.com/office/powerpoint/2010/main" val="3402564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s://www.hiwcf.com/grant/recovery-fund/"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hiwcf.com/grant/strategic-youth-recovery/"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www.surveymonkey.co.uk/r/DPBPRMN" TargetMode="External"/><Relationship Id="rId2" Type="http://schemas.openxmlformats.org/officeDocument/2006/relationships/hyperlink" Target="http://www.hiwcf.com/grants/" TargetMode="Externa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hyperlink" Target="https://actionhampshire.org/about-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mailto:grantsadmin@hantscf.org.uk" TargetMode="External"/><Relationship Id="rId2" Type="http://schemas.openxmlformats.org/officeDocument/2006/relationships/hyperlink" Target="mailto:ceo@hiwcf.com"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600" b="1" dirty="0"/>
              <a:t>Hampshire &amp; Isle of Wight Community Foundation</a:t>
            </a:r>
          </a:p>
        </p:txBody>
      </p:sp>
      <p:sp>
        <p:nvSpPr>
          <p:cNvPr id="3" name="Subtitle 2"/>
          <p:cNvSpPr>
            <a:spLocks noGrp="1"/>
          </p:cNvSpPr>
          <p:nvPr>
            <p:ph type="subTitle" idx="1"/>
          </p:nvPr>
        </p:nvSpPr>
        <p:spPr/>
        <p:txBody>
          <a:bodyPr>
            <a:normAutofit fontScale="70000" lnSpcReduction="20000"/>
          </a:bodyPr>
          <a:lstStyle/>
          <a:p>
            <a:endParaRPr lang="en-GB" b="1" dirty="0"/>
          </a:p>
          <a:p>
            <a:r>
              <a:rPr lang="en-GB" b="1" dirty="0" smtClean="0"/>
              <a:t>Jacqui Scott</a:t>
            </a:r>
            <a:endParaRPr lang="en-GB" b="1" dirty="0"/>
          </a:p>
          <a:p>
            <a:r>
              <a:rPr lang="en-GB" b="1" dirty="0" smtClean="0"/>
              <a:t>Chief </a:t>
            </a:r>
            <a:r>
              <a:rPr lang="en-GB" b="1" dirty="0"/>
              <a:t>Executive</a:t>
            </a:r>
            <a:br>
              <a:rPr lang="en-GB" b="1" dirty="0"/>
            </a:br>
            <a:r>
              <a:rPr lang="en-GB" b="1" dirty="0"/>
              <a:t/>
            </a:r>
            <a:br>
              <a:rPr lang="en-GB" b="1" dirty="0"/>
            </a:b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6540" y="542854"/>
            <a:ext cx="3267456" cy="1057656"/>
          </a:xfrm>
          <a:prstGeom prst="rect">
            <a:avLst/>
          </a:prstGeom>
        </p:spPr>
      </p:pic>
    </p:spTree>
    <p:extLst>
      <p:ext uri="{BB962C8B-B14F-4D97-AF65-F5344CB8AC3E}">
        <p14:creationId xmlns:p14="http://schemas.microsoft.com/office/powerpoint/2010/main" val="3922698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0494-2613-D24C-BA7F-CA5BDCF7FF4C}"/>
              </a:ext>
            </a:extLst>
          </p:cNvPr>
          <p:cNvSpPr>
            <a:spLocks noGrp="1"/>
          </p:cNvSpPr>
          <p:nvPr>
            <p:ph type="title"/>
          </p:nvPr>
        </p:nvSpPr>
        <p:spPr>
          <a:xfrm>
            <a:off x="657224" y="499533"/>
            <a:ext cx="10772775" cy="1077807"/>
          </a:xfrm>
        </p:spPr>
        <p:txBody>
          <a:bodyPr>
            <a:normAutofit fontScale="90000"/>
          </a:bodyPr>
          <a:lstStyle/>
          <a:p>
            <a:pPr fontAlgn="base"/>
            <a:r>
              <a:rPr lang="en-GB" dirty="0"/>
              <a:t>Challenges and opportunities</a:t>
            </a:r>
            <a:br>
              <a:rPr lang="en-GB" dirty="0"/>
            </a:br>
            <a:endParaRPr lang="en-US" dirty="0"/>
          </a:p>
        </p:txBody>
      </p:sp>
      <p:sp>
        <p:nvSpPr>
          <p:cNvPr id="3" name="Content Placeholder 2">
            <a:extLst>
              <a:ext uri="{FF2B5EF4-FFF2-40B4-BE49-F238E27FC236}">
                <a16:creationId xmlns:a16="http://schemas.microsoft.com/office/drawing/2014/main" id="{715FFDD6-6A9B-C44B-B9F8-F5E7B19B5C1B}"/>
              </a:ext>
            </a:extLst>
          </p:cNvPr>
          <p:cNvSpPr>
            <a:spLocks noGrp="1"/>
          </p:cNvSpPr>
          <p:nvPr>
            <p:ph idx="1"/>
          </p:nvPr>
        </p:nvSpPr>
        <p:spPr>
          <a:xfrm>
            <a:off x="676656" y="1859280"/>
            <a:ext cx="4821173" cy="4499187"/>
          </a:xfrm>
        </p:spPr>
        <p:txBody>
          <a:bodyPr/>
          <a:lstStyle/>
          <a:p>
            <a:r>
              <a:rPr lang="en-US" dirty="0">
                <a:solidFill>
                  <a:schemeClr val="accent1">
                    <a:lumMod val="75000"/>
                  </a:schemeClr>
                </a:solidFill>
              </a:rPr>
              <a:t>Challenges</a:t>
            </a:r>
            <a:r>
              <a:rPr lang="en-US" dirty="0"/>
              <a:t> </a:t>
            </a:r>
          </a:p>
          <a:p>
            <a:r>
              <a:rPr lang="en-US" dirty="0"/>
              <a:t>Emergency funding and furlough support is ending</a:t>
            </a:r>
          </a:p>
          <a:p>
            <a:r>
              <a:rPr lang="en-US" dirty="0"/>
              <a:t>Funding streams still </a:t>
            </a:r>
            <a:r>
              <a:rPr lang="en-US" dirty="0" err="1" smtClean="0"/>
              <a:t>prioritise</a:t>
            </a:r>
            <a:r>
              <a:rPr lang="en-US" dirty="0" smtClean="0"/>
              <a:t> </a:t>
            </a:r>
            <a:r>
              <a:rPr lang="en-US" dirty="0"/>
              <a:t>the new and project based initiatives over core costs and services</a:t>
            </a:r>
          </a:p>
          <a:p>
            <a:r>
              <a:rPr lang="en-US" dirty="0"/>
              <a:t>Exacerbation of inequalities and rising need </a:t>
            </a:r>
          </a:p>
          <a:p>
            <a:r>
              <a:rPr lang="en-US" dirty="0"/>
              <a:t>Identifying emerging needs</a:t>
            </a:r>
          </a:p>
          <a:p>
            <a:r>
              <a:rPr lang="en-US" dirty="0"/>
              <a:t>Social impact of pandemic </a:t>
            </a:r>
          </a:p>
          <a:p>
            <a:endParaRPr lang="en-US" dirty="0"/>
          </a:p>
        </p:txBody>
      </p:sp>
      <p:sp>
        <p:nvSpPr>
          <p:cNvPr id="4" name="Content Placeholder 2">
            <a:extLst>
              <a:ext uri="{FF2B5EF4-FFF2-40B4-BE49-F238E27FC236}">
                <a16:creationId xmlns:a16="http://schemas.microsoft.com/office/drawing/2014/main" id="{32A047D3-626E-5B43-95AE-51244EC425D2}"/>
              </a:ext>
            </a:extLst>
          </p:cNvPr>
          <p:cNvSpPr txBox="1">
            <a:spLocks/>
          </p:cNvSpPr>
          <p:nvPr/>
        </p:nvSpPr>
        <p:spPr>
          <a:xfrm>
            <a:off x="6419274" y="1859280"/>
            <a:ext cx="4610676" cy="4218247"/>
          </a:xfrm>
          <a:prstGeom prst="rect">
            <a:avLst/>
          </a:prstGeom>
        </p:spPr>
        <p:txBody>
          <a:bodyPr vert="horz" lIns="91440" tIns="45720" rIns="91440" bIns="45720" rtlCol="0">
            <a:normAutofit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dirty="0">
                <a:solidFill>
                  <a:schemeClr val="accent1">
                    <a:lumMod val="75000"/>
                  </a:schemeClr>
                </a:solidFill>
              </a:rPr>
              <a:t>Opportunities </a:t>
            </a:r>
            <a:r>
              <a:rPr lang="en-US" dirty="0"/>
              <a:t> </a:t>
            </a:r>
          </a:p>
          <a:p>
            <a:r>
              <a:rPr lang="en-US" dirty="0"/>
              <a:t>Covid 19 prompted growth in philanthropy </a:t>
            </a:r>
          </a:p>
          <a:p>
            <a:r>
              <a:rPr lang="en-US" dirty="0"/>
              <a:t>Government experienced the strengths of the sector through pandemic response</a:t>
            </a:r>
          </a:p>
          <a:p>
            <a:r>
              <a:rPr lang="en-US" dirty="0"/>
              <a:t>Digital transformation </a:t>
            </a:r>
          </a:p>
          <a:p>
            <a:r>
              <a:rPr lang="en-US" dirty="0"/>
              <a:t>Funders discussions around flexible trust based funding </a:t>
            </a:r>
            <a:endParaRPr lang="en-US" dirty="0" smtClean="0"/>
          </a:p>
          <a:p>
            <a:r>
              <a:rPr lang="en-US" dirty="0" smtClean="0"/>
              <a:t>High level of community engagement</a:t>
            </a:r>
            <a:endParaRPr lang="en-US" dirty="0"/>
          </a:p>
          <a:p>
            <a:pPr marL="0" indent="0">
              <a:buNone/>
            </a:pPr>
            <a:endParaRPr lang="en-US" dirty="0"/>
          </a:p>
        </p:txBody>
      </p:sp>
    </p:spTree>
    <p:extLst>
      <p:ext uri="{BB962C8B-B14F-4D97-AF65-F5344CB8AC3E}">
        <p14:creationId xmlns:p14="http://schemas.microsoft.com/office/powerpoint/2010/main" val="1358354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Current and upcoming funding streams</a:t>
            </a:r>
            <a:br>
              <a:rPr lang="en-GB" dirty="0"/>
            </a:br>
            <a:endParaRPr lang="en-GB" dirty="0"/>
          </a:p>
        </p:txBody>
      </p:sp>
      <p:sp>
        <p:nvSpPr>
          <p:cNvPr id="3" name="TextBox 2"/>
          <p:cNvSpPr txBox="1"/>
          <p:nvPr/>
        </p:nvSpPr>
        <p:spPr>
          <a:xfrm>
            <a:off x="742277" y="1871830"/>
            <a:ext cx="6397432" cy="3785652"/>
          </a:xfrm>
          <a:prstGeom prst="rect">
            <a:avLst/>
          </a:prstGeom>
          <a:noFill/>
        </p:spPr>
        <p:txBody>
          <a:bodyPr wrap="square" rtlCol="0">
            <a:spAutoFit/>
          </a:bodyPr>
          <a:lstStyle/>
          <a:p>
            <a:r>
              <a:rPr lang="en-GB" sz="2400" b="1" dirty="0"/>
              <a:t>Our major funding programmes for 2021:</a:t>
            </a:r>
            <a:endParaRPr lang="en-GB" sz="2400" dirty="0"/>
          </a:p>
          <a:p>
            <a:r>
              <a:rPr lang="en-GB" sz="2400" dirty="0"/>
              <a:t>We’re All Together – </a:t>
            </a:r>
            <a:r>
              <a:rPr lang="en-GB" sz="2400" i="1" dirty="0"/>
              <a:t>complete</a:t>
            </a:r>
          </a:p>
          <a:p>
            <a:r>
              <a:rPr lang="en-GB" sz="2400" dirty="0"/>
              <a:t>We’re All Together Strategic Themes – </a:t>
            </a:r>
            <a:r>
              <a:rPr lang="en-GB" sz="2400" i="1" dirty="0"/>
              <a:t>complete</a:t>
            </a:r>
          </a:p>
          <a:p>
            <a:r>
              <a:rPr lang="en-GB" sz="2400" dirty="0"/>
              <a:t>Made By Sport – </a:t>
            </a:r>
            <a:r>
              <a:rPr lang="en-GB" sz="2400" i="1" dirty="0" smtClean="0"/>
              <a:t>complete</a:t>
            </a:r>
          </a:p>
          <a:p>
            <a:endParaRPr lang="en-GB" sz="2400" i="1" dirty="0"/>
          </a:p>
          <a:p>
            <a:r>
              <a:rPr lang="en-GB" sz="2400" b="1" u="sng" dirty="0" smtClean="0"/>
              <a:t>Apply Now! -  CLOSING 4</a:t>
            </a:r>
            <a:r>
              <a:rPr lang="en-GB" sz="2400" b="1" u="sng" baseline="30000" dirty="0" smtClean="0"/>
              <a:t>th</a:t>
            </a:r>
            <a:r>
              <a:rPr lang="en-GB" sz="2400" b="1" u="sng" dirty="0" smtClean="0"/>
              <a:t> October 2021</a:t>
            </a:r>
          </a:p>
          <a:p>
            <a:endParaRPr lang="en-GB" sz="2400" b="1" dirty="0" smtClean="0"/>
          </a:p>
          <a:p>
            <a:r>
              <a:rPr lang="en-GB" sz="2400" b="1" dirty="0" smtClean="0"/>
              <a:t>Recovery Fund - £</a:t>
            </a:r>
            <a:r>
              <a:rPr lang="en-GB" sz="2400" b="1" dirty="0" smtClean="0"/>
              <a:t>1-5K grants</a:t>
            </a:r>
            <a:endParaRPr lang="en-GB" sz="2400" b="1" dirty="0" smtClean="0"/>
          </a:p>
          <a:p>
            <a:endParaRPr lang="en-GB" sz="2400" b="1" dirty="0"/>
          </a:p>
          <a:p>
            <a:r>
              <a:rPr lang="en-GB" sz="2400" b="1" dirty="0" smtClean="0"/>
              <a:t>Strategic Youth Recovery Fund - £</a:t>
            </a:r>
            <a:r>
              <a:rPr lang="en-GB" sz="2400" b="1" dirty="0" smtClean="0"/>
              <a:t>12-15K grants</a:t>
            </a:r>
            <a:endParaRPr lang="en-GB" sz="2400" dirty="0"/>
          </a:p>
        </p:txBody>
      </p:sp>
      <p:pic>
        <p:nvPicPr>
          <p:cNvPr id="6" name="Picture 5"/>
          <p:cNvPicPr>
            <a:picLocks noChangeAspect="1"/>
          </p:cNvPicPr>
          <p:nvPr/>
        </p:nvPicPr>
        <p:blipFill>
          <a:blip r:embed="rId2"/>
          <a:stretch>
            <a:fillRect/>
          </a:stretch>
        </p:blipFill>
        <p:spPr>
          <a:xfrm>
            <a:off x="7139709" y="1871830"/>
            <a:ext cx="3278908" cy="4109058"/>
          </a:xfrm>
          <a:prstGeom prst="rect">
            <a:avLst/>
          </a:prstGeom>
        </p:spPr>
      </p:pic>
    </p:spTree>
    <p:extLst>
      <p:ext uri="{BB962C8B-B14F-4D97-AF65-F5344CB8AC3E}">
        <p14:creationId xmlns:p14="http://schemas.microsoft.com/office/powerpoint/2010/main" val="800293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96333"/>
            <a:ext cx="10772775" cy="1658198"/>
          </a:xfrm>
        </p:spPr>
        <p:txBody>
          <a:bodyPr>
            <a:normAutofit fontScale="90000"/>
          </a:bodyPr>
          <a:lstStyle/>
          <a:p>
            <a:r>
              <a:rPr lang="en-GB" dirty="0"/>
              <a:t/>
            </a:r>
            <a:br>
              <a:rPr lang="en-GB" dirty="0"/>
            </a:br>
            <a:r>
              <a:rPr lang="en-GB" dirty="0"/>
              <a:t>Current and upcoming funding streams</a:t>
            </a:r>
            <a:br>
              <a:rPr lang="en-GB" dirty="0"/>
            </a:br>
            <a:endParaRPr lang="en-GB" dirty="0"/>
          </a:p>
        </p:txBody>
      </p:sp>
      <p:sp>
        <p:nvSpPr>
          <p:cNvPr id="3" name="TextBox 2"/>
          <p:cNvSpPr txBox="1"/>
          <p:nvPr/>
        </p:nvSpPr>
        <p:spPr>
          <a:xfrm>
            <a:off x="657224" y="1548559"/>
            <a:ext cx="6350016" cy="5139869"/>
          </a:xfrm>
          <a:prstGeom prst="rect">
            <a:avLst/>
          </a:prstGeom>
          <a:noFill/>
        </p:spPr>
        <p:txBody>
          <a:bodyPr wrap="square" rtlCol="0">
            <a:spAutoFit/>
          </a:bodyPr>
          <a:lstStyle/>
          <a:p>
            <a:r>
              <a:rPr lang="en-GB" b="1" dirty="0"/>
              <a:t>This year we are focussing on recovery. We know the sector has been hit hard and want to make sure we are able to support our local community by ensuring a thriving and diverse community and voluntary sector. </a:t>
            </a:r>
            <a:r>
              <a:rPr lang="en-GB" b="1" dirty="0" smtClean="0"/>
              <a:t>  We have two grant programmes currently open:</a:t>
            </a:r>
            <a:endParaRPr lang="en-GB" b="1" dirty="0"/>
          </a:p>
          <a:p>
            <a:endParaRPr lang="en-GB" b="1" dirty="0" smtClean="0"/>
          </a:p>
          <a:p>
            <a:r>
              <a:rPr lang="en-GB" sz="2000" b="1" dirty="0"/>
              <a:t>RECOVERY FUND</a:t>
            </a:r>
            <a:r>
              <a:rPr lang="en-GB" sz="2000" dirty="0"/>
              <a:t> </a:t>
            </a:r>
            <a:endParaRPr lang="en-GB" sz="2000" dirty="0" smtClean="0"/>
          </a:p>
          <a:p>
            <a:r>
              <a:rPr lang="en-GB" sz="2000" b="1" dirty="0" smtClean="0">
                <a:hlinkClick r:id="rId2"/>
              </a:rPr>
              <a:t>https</a:t>
            </a:r>
            <a:r>
              <a:rPr lang="en-GB" sz="2000" b="1" dirty="0">
                <a:hlinkClick r:id="rId2"/>
              </a:rPr>
              <a:t>://www.hiwcf.com/grant/recovery-fund/</a:t>
            </a:r>
            <a:endParaRPr lang="en-GB" sz="2000" b="1" dirty="0" smtClean="0"/>
          </a:p>
          <a:p>
            <a:pPr marL="285750" indent="-285750">
              <a:buFontTx/>
              <a:buChar char="-"/>
            </a:pPr>
            <a:r>
              <a:rPr lang="en-GB" sz="2000" dirty="0" smtClean="0"/>
              <a:t>up </a:t>
            </a:r>
            <a:r>
              <a:rPr lang="en-GB" sz="2000" dirty="0"/>
              <a:t>to £</a:t>
            </a:r>
            <a:r>
              <a:rPr lang="en-GB" sz="2000" dirty="0" smtClean="0"/>
              <a:t>5,000</a:t>
            </a:r>
          </a:p>
          <a:p>
            <a:pPr marL="285750" indent="-285750">
              <a:buFontTx/>
              <a:buChar char="-"/>
            </a:pPr>
            <a:r>
              <a:rPr lang="en-GB" sz="2000" dirty="0" smtClean="0"/>
              <a:t>working with young </a:t>
            </a:r>
            <a:r>
              <a:rPr lang="en-GB" sz="2000" dirty="0"/>
              <a:t>people </a:t>
            </a:r>
            <a:r>
              <a:rPr lang="en-GB" sz="2000" dirty="0" smtClean="0"/>
              <a:t>16-25 </a:t>
            </a:r>
            <a:r>
              <a:rPr lang="en-GB" sz="2000" dirty="0" err="1" smtClean="0"/>
              <a:t>yrs</a:t>
            </a:r>
            <a:r>
              <a:rPr lang="en-GB" sz="2000" dirty="0" smtClean="0"/>
              <a:t> </a:t>
            </a:r>
            <a:r>
              <a:rPr lang="en-GB" sz="2000" b="1" dirty="0"/>
              <a:t>and/or</a:t>
            </a:r>
            <a:r>
              <a:rPr lang="en-GB" sz="2000" dirty="0"/>
              <a:t> older people </a:t>
            </a:r>
            <a:r>
              <a:rPr lang="en-GB" sz="2000" dirty="0" smtClean="0"/>
              <a:t>over </a:t>
            </a:r>
            <a:r>
              <a:rPr lang="en-GB" sz="2000" dirty="0"/>
              <a:t>65 </a:t>
            </a:r>
            <a:r>
              <a:rPr lang="en-GB" sz="2000" dirty="0" err="1" smtClean="0"/>
              <a:t>yrs</a:t>
            </a:r>
            <a:r>
              <a:rPr lang="en-GB" sz="2000" dirty="0" smtClean="0"/>
              <a:t> who </a:t>
            </a:r>
            <a:r>
              <a:rPr lang="en-GB" sz="2000" dirty="0"/>
              <a:t>have been negatively impacted by </a:t>
            </a:r>
            <a:r>
              <a:rPr lang="en-GB" sz="2000" dirty="0" err="1" smtClean="0"/>
              <a:t>Covid</a:t>
            </a:r>
            <a:endParaRPr lang="en-GB" sz="2000" dirty="0" smtClean="0"/>
          </a:p>
          <a:p>
            <a:pPr marL="285750" indent="-285750">
              <a:buFontTx/>
              <a:buChar char="-"/>
            </a:pPr>
            <a:r>
              <a:rPr lang="en-GB" sz="2000" dirty="0" smtClean="0"/>
              <a:t>to help </a:t>
            </a:r>
            <a:r>
              <a:rPr lang="en-GB" sz="2000" dirty="0"/>
              <a:t>ease poverty, improve digital inclusion and to provide new skills to help improve opportunities for disadvantaged </a:t>
            </a:r>
            <a:r>
              <a:rPr lang="en-GB" sz="2000" dirty="0" smtClean="0"/>
              <a:t>people</a:t>
            </a:r>
          </a:p>
          <a:p>
            <a:pPr marL="285750" indent="-285750">
              <a:buFontTx/>
              <a:buChar char="-"/>
            </a:pPr>
            <a:r>
              <a:rPr lang="en-GB" sz="2000" dirty="0" smtClean="0"/>
              <a:t>includes </a:t>
            </a:r>
            <a:r>
              <a:rPr lang="en-GB" sz="2000" dirty="0"/>
              <a:t>purchase of equipment, salaries, core costs, project costs, hire of meeting spaces, volunteer expenses and more</a:t>
            </a:r>
            <a:r>
              <a:rPr lang="en-GB" dirty="0" smtClean="0"/>
              <a:t>.</a:t>
            </a:r>
            <a:endParaRPr lang="en-GB" b="1" dirty="0" smtClean="0"/>
          </a:p>
          <a:p>
            <a:endParaRPr lang="en-GB" b="1" dirty="0"/>
          </a:p>
        </p:txBody>
      </p:sp>
      <p:pic>
        <p:nvPicPr>
          <p:cNvPr id="8" name="Picture 7"/>
          <p:cNvPicPr>
            <a:picLocks noChangeAspect="1"/>
          </p:cNvPicPr>
          <p:nvPr/>
        </p:nvPicPr>
        <p:blipFill>
          <a:blip r:embed="rId3"/>
          <a:stretch>
            <a:fillRect/>
          </a:stretch>
        </p:blipFill>
        <p:spPr>
          <a:xfrm>
            <a:off x="7007240" y="2665730"/>
            <a:ext cx="4699257" cy="2626706"/>
          </a:xfrm>
          <a:prstGeom prst="rect">
            <a:avLst/>
          </a:prstGeom>
        </p:spPr>
      </p:pic>
    </p:spTree>
    <p:extLst>
      <p:ext uri="{BB962C8B-B14F-4D97-AF65-F5344CB8AC3E}">
        <p14:creationId xmlns:p14="http://schemas.microsoft.com/office/powerpoint/2010/main" val="3626267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Current and upcoming funding streams</a:t>
            </a:r>
            <a:br>
              <a:rPr lang="en-GB" dirty="0"/>
            </a:br>
            <a:endParaRPr lang="en-GB" dirty="0"/>
          </a:p>
        </p:txBody>
      </p:sp>
      <p:sp>
        <p:nvSpPr>
          <p:cNvPr id="3" name="TextBox 2"/>
          <p:cNvSpPr txBox="1"/>
          <p:nvPr/>
        </p:nvSpPr>
        <p:spPr>
          <a:xfrm>
            <a:off x="742278" y="1871831"/>
            <a:ext cx="6409636" cy="4370427"/>
          </a:xfrm>
          <a:prstGeom prst="rect">
            <a:avLst/>
          </a:prstGeom>
          <a:noFill/>
        </p:spPr>
        <p:txBody>
          <a:bodyPr wrap="square" rtlCol="0">
            <a:spAutoFit/>
          </a:bodyPr>
          <a:lstStyle/>
          <a:p>
            <a:endParaRPr lang="en-GB" sz="2000" dirty="0"/>
          </a:p>
          <a:p>
            <a:r>
              <a:rPr lang="en-GB" sz="2000" b="1" dirty="0"/>
              <a:t>STRATEGIC YOUTH RECOVERY FUND</a:t>
            </a:r>
            <a:r>
              <a:rPr lang="en-GB" sz="2000" dirty="0"/>
              <a:t> </a:t>
            </a:r>
            <a:endParaRPr lang="en-GB" sz="2000" b="1" dirty="0"/>
          </a:p>
          <a:p>
            <a:r>
              <a:rPr lang="en-GB" sz="2000" b="1" dirty="0" smtClean="0">
                <a:hlinkClick r:id="rId2"/>
              </a:rPr>
              <a:t>https</a:t>
            </a:r>
            <a:r>
              <a:rPr lang="en-GB" sz="2000" b="1" dirty="0">
                <a:hlinkClick r:id="rId2"/>
              </a:rPr>
              <a:t>://www.hiwcf.com/grant/strategic-youth-recovery</a:t>
            </a:r>
            <a:r>
              <a:rPr lang="en-GB" sz="2000" b="1" dirty="0" smtClean="0">
                <a:hlinkClick r:id="rId2"/>
              </a:rPr>
              <a:t>/</a:t>
            </a:r>
            <a:endParaRPr lang="en-GB" sz="2000" b="1" dirty="0" smtClean="0"/>
          </a:p>
          <a:p>
            <a:endParaRPr lang="en-GB" sz="2000" b="1" dirty="0" smtClean="0"/>
          </a:p>
          <a:p>
            <a:pPr marL="285750" indent="-285750">
              <a:buFontTx/>
              <a:buChar char="-"/>
            </a:pPr>
            <a:r>
              <a:rPr lang="en-GB" sz="2000" dirty="0"/>
              <a:t>g</a:t>
            </a:r>
            <a:r>
              <a:rPr lang="en-GB" sz="2000" dirty="0" smtClean="0"/>
              <a:t>rants of £12,000-</a:t>
            </a:r>
            <a:r>
              <a:rPr lang="en-GB" sz="2000" dirty="0"/>
              <a:t>£</a:t>
            </a:r>
            <a:r>
              <a:rPr lang="en-GB" sz="2000" dirty="0" smtClean="0"/>
              <a:t>15,000. </a:t>
            </a:r>
          </a:p>
          <a:p>
            <a:pPr marL="285750" indent="-285750">
              <a:buFontTx/>
              <a:buChar char="-"/>
            </a:pPr>
            <a:r>
              <a:rPr lang="en-GB" sz="2000" dirty="0" smtClean="0"/>
              <a:t>for</a:t>
            </a:r>
            <a:r>
              <a:rPr lang="en-GB" sz="2000" dirty="0"/>
              <a:t> local voluntary and community organisations working with young </a:t>
            </a:r>
            <a:r>
              <a:rPr lang="en-GB" sz="2000" dirty="0" smtClean="0"/>
              <a:t>people (16-25 years).</a:t>
            </a:r>
          </a:p>
          <a:p>
            <a:pPr marL="285750" indent="-285750">
              <a:buFontTx/>
              <a:buChar char="-"/>
            </a:pPr>
            <a:r>
              <a:rPr lang="en-GB" sz="2000" dirty="0"/>
              <a:t>t</a:t>
            </a:r>
            <a:r>
              <a:rPr lang="en-GB" sz="2000" dirty="0" smtClean="0"/>
              <a:t>o help enable groups </a:t>
            </a:r>
            <a:r>
              <a:rPr lang="en-GB" sz="2000" dirty="0"/>
              <a:t>to rebuild their volunteer </a:t>
            </a:r>
            <a:r>
              <a:rPr lang="en-GB" sz="2000" dirty="0" smtClean="0"/>
              <a:t>base </a:t>
            </a:r>
            <a:r>
              <a:rPr lang="en-GB" sz="2000" dirty="0"/>
              <a:t>to ensure greater sustainability and resilience for the future. </a:t>
            </a:r>
          </a:p>
          <a:p>
            <a:pPr marL="285750" indent="-285750">
              <a:buFontTx/>
              <a:buChar char="-"/>
            </a:pPr>
            <a:r>
              <a:rPr lang="en-GB" sz="2000" dirty="0"/>
              <a:t>f</a:t>
            </a:r>
            <a:r>
              <a:rPr lang="en-GB" sz="2000" dirty="0" smtClean="0"/>
              <a:t>or organisations providing projects </a:t>
            </a:r>
            <a:r>
              <a:rPr lang="en-GB" sz="2000" dirty="0"/>
              <a:t>and services that offer new skills and </a:t>
            </a:r>
            <a:r>
              <a:rPr lang="en-GB" sz="2000" dirty="0" smtClean="0"/>
              <a:t>opportunities.</a:t>
            </a:r>
          </a:p>
          <a:p>
            <a:pPr marL="285750" indent="-285750">
              <a:buFontTx/>
              <a:buChar char="-"/>
            </a:pPr>
            <a:r>
              <a:rPr lang="en-GB" sz="2000" dirty="0" smtClean="0"/>
              <a:t>collaborative </a:t>
            </a:r>
            <a:r>
              <a:rPr lang="en-GB" sz="2000" dirty="0"/>
              <a:t>project </a:t>
            </a:r>
            <a:r>
              <a:rPr lang="en-GB" sz="2000" dirty="0" smtClean="0"/>
              <a:t>partnerships meeting the above criteria  </a:t>
            </a:r>
            <a:r>
              <a:rPr lang="en-GB" sz="2000" dirty="0"/>
              <a:t>are </a:t>
            </a:r>
            <a:r>
              <a:rPr lang="en-GB" sz="2000" dirty="0" smtClean="0"/>
              <a:t>also eligible </a:t>
            </a:r>
            <a:r>
              <a:rPr lang="en-GB" sz="2000" dirty="0"/>
              <a:t>to apply.</a:t>
            </a:r>
          </a:p>
          <a:p>
            <a:endParaRPr lang="en-GB" b="1" dirty="0"/>
          </a:p>
        </p:txBody>
      </p:sp>
      <p:pic>
        <p:nvPicPr>
          <p:cNvPr id="4" name="Picture 3"/>
          <p:cNvPicPr>
            <a:picLocks noChangeAspect="1"/>
          </p:cNvPicPr>
          <p:nvPr/>
        </p:nvPicPr>
        <p:blipFill>
          <a:blip r:embed="rId3"/>
          <a:stretch>
            <a:fillRect/>
          </a:stretch>
        </p:blipFill>
        <p:spPr>
          <a:xfrm>
            <a:off x="7914264" y="2216805"/>
            <a:ext cx="2827627" cy="3429961"/>
          </a:xfrm>
          <a:prstGeom prst="rect">
            <a:avLst/>
          </a:prstGeom>
        </p:spPr>
      </p:pic>
    </p:spTree>
    <p:extLst>
      <p:ext uri="{BB962C8B-B14F-4D97-AF65-F5344CB8AC3E}">
        <p14:creationId xmlns:p14="http://schemas.microsoft.com/office/powerpoint/2010/main" val="2883714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Current and upcoming funding streams</a:t>
            </a:r>
            <a:br>
              <a:rPr lang="en-GB" dirty="0"/>
            </a:br>
            <a:endParaRPr lang="en-GB" dirty="0"/>
          </a:p>
        </p:txBody>
      </p:sp>
      <p:sp>
        <p:nvSpPr>
          <p:cNvPr id="3" name="TextBox 2"/>
          <p:cNvSpPr txBox="1"/>
          <p:nvPr/>
        </p:nvSpPr>
        <p:spPr>
          <a:xfrm>
            <a:off x="742279" y="1871832"/>
            <a:ext cx="5898008" cy="430887"/>
          </a:xfrm>
          <a:prstGeom prst="rect">
            <a:avLst/>
          </a:prstGeom>
          <a:noFill/>
        </p:spPr>
        <p:txBody>
          <a:bodyPr wrap="square" rtlCol="0">
            <a:spAutoFit/>
          </a:bodyPr>
          <a:lstStyle/>
          <a:p>
            <a:r>
              <a:rPr lang="en-GB" sz="2200" b="1" dirty="0" smtClean="0">
                <a:solidFill>
                  <a:schemeClr val="accent1"/>
                </a:solidFill>
              </a:rPr>
              <a:t>STANDARD EXCLUSIONS – WHAT WE CAN’T FUND</a:t>
            </a:r>
          </a:p>
        </p:txBody>
      </p:sp>
      <p:sp>
        <p:nvSpPr>
          <p:cNvPr id="5" name="Rectangle 4"/>
          <p:cNvSpPr/>
          <p:nvPr/>
        </p:nvSpPr>
        <p:spPr>
          <a:xfrm>
            <a:off x="742279" y="2307771"/>
            <a:ext cx="10548573" cy="3816429"/>
          </a:xfrm>
          <a:prstGeom prst="rect">
            <a:avLst/>
          </a:prstGeom>
        </p:spPr>
        <p:txBody>
          <a:bodyPr wrap="square">
            <a:spAutoFit/>
          </a:bodyPr>
          <a:lstStyle/>
          <a:p>
            <a:pPr>
              <a:buFont typeface="Arial" panose="020B0604020202020204" pitchFamily="34" charset="0"/>
              <a:buChar char="•"/>
            </a:pPr>
            <a:r>
              <a:rPr lang="en-GB" sz="2200" dirty="0">
                <a:solidFill>
                  <a:srgbClr val="000000"/>
                </a:solidFill>
                <a:latin typeface="+mj-lt"/>
              </a:rPr>
              <a:t>Grants that are solely for the provision of bursaries to individuals or families</a:t>
            </a:r>
          </a:p>
          <a:p>
            <a:pPr>
              <a:buFont typeface="Arial" panose="020B0604020202020204" pitchFamily="34" charset="0"/>
              <a:buChar char="•"/>
            </a:pPr>
            <a:r>
              <a:rPr lang="en-GB" sz="2200" dirty="0">
                <a:solidFill>
                  <a:srgbClr val="000000"/>
                </a:solidFill>
                <a:latin typeface="+mj-lt"/>
              </a:rPr>
              <a:t>Applications from individuals</a:t>
            </a:r>
          </a:p>
          <a:p>
            <a:pPr>
              <a:buFont typeface="Arial" panose="020B0604020202020204" pitchFamily="34" charset="0"/>
              <a:buChar char="•"/>
            </a:pPr>
            <a:r>
              <a:rPr lang="en-GB" sz="2200" dirty="0">
                <a:solidFill>
                  <a:srgbClr val="000000"/>
                </a:solidFill>
                <a:latin typeface="+mj-lt"/>
              </a:rPr>
              <a:t>Organisations NOT based and active in our funding areas of Hampshire including Portsmouth and Southampton, and Isle of Wight</a:t>
            </a:r>
          </a:p>
          <a:p>
            <a:pPr>
              <a:buFont typeface="Arial" panose="020B0604020202020204" pitchFamily="34" charset="0"/>
              <a:buChar char="•"/>
            </a:pPr>
            <a:r>
              <a:rPr lang="en-GB" sz="2200" dirty="0">
                <a:solidFill>
                  <a:srgbClr val="000000"/>
                </a:solidFill>
                <a:latin typeface="+mj-lt"/>
              </a:rPr>
              <a:t>National charities (except in cases where local branches can prove independence)</a:t>
            </a:r>
          </a:p>
          <a:p>
            <a:pPr>
              <a:buFont typeface="Arial" panose="020B0604020202020204" pitchFamily="34" charset="0"/>
              <a:buChar char="•"/>
            </a:pPr>
            <a:r>
              <a:rPr lang="en-GB" sz="2200" dirty="0">
                <a:solidFill>
                  <a:srgbClr val="000000"/>
                </a:solidFill>
                <a:latin typeface="+mj-lt"/>
              </a:rPr>
              <a:t>Capital building projects</a:t>
            </a:r>
          </a:p>
          <a:p>
            <a:pPr>
              <a:buFont typeface="Arial" panose="020B0604020202020204" pitchFamily="34" charset="0"/>
              <a:buChar char="•"/>
            </a:pPr>
            <a:r>
              <a:rPr lang="en-GB" sz="2200" dirty="0">
                <a:solidFill>
                  <a:srgbClr val="000000"/>
                </a:solidFill>
                <a:latin typeface="+mj-lt"/>
              </a:rPr>
              <a:t>Statutory bodies such as schools, city and county councils or health institutions</a:t>
            </a:r>
          </a:p>
          <a:p>
            <a:pPr>
              <a:buFont typeface="Arial" panose="020B0604020202020204" pitchFamily="34" charset="0"/>
              <a:buChar char="•"/>
            </a:pPr>
            <a:r>
              <a:rPr lang="en-GB" sz="2200" dirty="0">
                <a:solidFill>
                  <a:srgbClr val="000000"/>
                </a:solidFill>
                <a:latin typeface="+mj-lt"/>
              </a:rPr>
              <a:t>Organisations whose Objects are for the sole benefit or relief of animals or plants</a:t>
            </a:r>
          </a:p>
          <a:p>
            <a:pPr>
              <a:buFont typeface="Arial" panose="020B0604020202020204" pitchFamily="34" charset="0"/>
              <a:buChar char="•"/>
            </a:pPr>
            <a:r>
              <a:rPr lang="en-GB" sz="2200" dirty="0">
                <a:solidFill>
                  <a:srgbClr val="000000"/>
                </a:solidFill>
                <a:latin typeface="+mj-lt"/>
              </a:rPr>
              <a:t>Any party-political activity</a:t>
            </a:r>
          </a:p>
          <a:p>
            <a:pPr>
              <a:buFont typeface="Arial" panose="020B0604020202020204" pitchFamily="34" charset="0"/>
              <a:buChar char="•"/>
            </a:pPr>
            <a:r>
              <a:rPr lang="en-GB" sz="2200" dirty="0">
                <a:solidFill>
                  <a:srgbClr val="000000"/>
                </a:solidFill>
                <a:latin typeface="+mj-lt"/>
              </a:rPr>
              <a:t>Commercial ventures</a:t>
            </a:r>
          </a:p>
          <a:p>
            <a:pPr>
              <a:buFont typeface="Arial" panose="020B0604020202020204" pitchFamily="34" charset="0"/>
              <a:buChar char="•"/>
            </a:pPr>
            <a:r>
              <a:rPr lang="en-GB" sz="2200" dirty="0">
                <a:solidFill>
                  <a:srgbClr val="000000"/>
                </a:solidFill>
                <a:latin typeface="+mj-lt"/>
              </a:rPr>
              <a:t>Proselytising activities, i.e. active promotion of a specific religion or belief system</a:t>
            </a:r>
            <a:endParaRPr lang="en-GB" sz="2200" b="0" i="0" dirty="0">
              <a:solidFill>
                <a:srgbClr val="000000"/>
              </a:solidFill>
              <a:effectLst/>
              <a:latin typeface="+mj-lt"/>
            </a:endParaRPr>
          </a:p>
        </p:txBody>
      </p:sp>
    </p:spTree>
    <p:extLst>
      <p:ext uri="{BB962C8B-B14F-4D97-AF65-F5344CB8AC3E}">
        <p14:creationId xmlns:p14="http://schemas.microsoft.com/office/powerpoint/2010/main" val="4263784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3771" y="515258"/>
            <a:ext cx="9318172" cy="5693866"/>
          </a:xfrm>
          <a:prstGeom prst="rect">
            <a:avLst/>
          </a:prstGeom>
          <a:noFill/>
        </p:spPr>
        <p:txBody>
          <a:bodyPr wrap="square" rtlCol="0">
            <a:spAutoFit/>
          </a:bodyPr>
          <a:lstStyle/>
          <a:p>
            <a:r>
              <a:rPr lang="en-GB" sz="4000" b="1" spc="-120" dirty="0" smtClean="0">
                <a:solidFill>
                  <a:schemeClr val="accent1"/>
                </a:solidFill>
                <a:latin typeface="+mj-lt"/>
                <a:ea typeface="+mj-ea"/>
                <a:cs typeface="+mj-cs"/>
              </a:rPr>
              <a:t>What we need from you when you apply </a:t>
            </a:r>
            <a:r>
              <a:rPr lang="en-GB" sz="4000" b="1" spc="-120" dirty="0" smtClean="0">
                <a:solidFill>
                  <a:schemeClr val="accent1"/>
                </a:solidFill>
                <a:latin typeface="+mj-lt"/>
                <a:ea typeface="+mj-ea"/>
                <a:cs typeface="+mj-cs"/>
              </a:rPr>
              <a:t>for </a:t>
            </a:r>
          </a:p>
          <a:p>
            <a:pPr marL="285750" indent="-285750">
              <a:buFontTx/>
              <a:buChar char="-"/>
            </a:pPr>
            <a:r>
              <a:rPr lang="en-GB" dirty="0" smtClean="0"/>
              <a:t>Documentation – your constitution, accounts and bank statements, information about your finances and whether you generate income from your services, copies of specific polices like safeguarding </a:t>
            </a:r>
            <a:r>
              <a:rPr lang="en-GB" dirty="0" err="1" smtClean="0"/>
              <a:t>etc</a:t>
            </a:r>
            <a:endParaRPr lang="en-GB" dirty="0" smtClean="0"/>
          </a:p>
          <a:p>
            <a:endParaRPr lang="en-GB" dirty="0"/>
          </a:p>
          <a:p>
            <a:pPr marL="285750" indent="-285750">
              <a:buFontTx/>
              <a:buChar char="-"/>
            </a:pPr>
            <a:r>
              <a:rPr lang="en-GB" dirty="0" smtClean="0"/>
              <a:t>Clarity about what you do </a:t>
            </a:r>
            <a:r>
              <a:rPr lang="en-GB" dirty="0" smtClean="0"/>
              <a:t>– in </a:t>
            </a:r>
            <a:r>
              <a:rPr lang="en-GB" dirty="0" smtClean="0"/>
              <a:t>your own </a:t>
            </a:r>
            <a:r>
              <a:rPr lang="en-GB" dirty="0" smtClean="0"/>
              <a:t>words: How </a:t>
            </a:r>
            <a:r>
              <a:rPr lang="en-GB" dirty="0" smtClean="0"/>
              <a:t>are you </a:t>
            </a:r>
            <a:r>
              <a:rPr lang="en-GB" dirty="0" smtClean="0"/>
              <a:t>changing lives</a:t>
            </a:r>
            <a:r>
              <a:rPr lang="en-GB" dirty="0" smtClean="0"/>
              <a:t>?  Do you use volunteers? How do you involve beneficiaries and their families’ in </a:t>
            </a:r>
            <a:r>
              <a:rPr lang="en-GB" dirty="0" smtClean="0"/>
              <a:t>your </a:t>
            </a:r>
            <a:r>
              <a:rPr lang="en-GB" dirty="0" smtClean="0"/>
              <a:t>work?</a:t>
            </a:r>
          </a:p>
          <a:p>
            <a:pPr marL="285750" indent="-285750">
              <a:buFontTx/>
              <a:buChar char="-"/>
            </a:pPr>
            <a:endParaRPr lang="en-GB" dirty="0"/>
          </a:p>
          <a:p>
            <a:pPr marL="285750" indent="-285750">
              <a:buFontTx/>
              <a:buChar char="-"/>
            </a:pPr>
            <a:r>
              <a:rPr lang="en-GB" dirty="0" smtClean="0"/>
              <a:t>Clarity about what you want to use the grant for: tell us </a:t>
            </a:r>
            <a:r>
              <a:rPr lang="en-GB" dirty="0" smtClean="0"/>
              <a:t>about </a:t>
            </a:r>
            <a:r>
              <a:rPr lang="en-GB" dirty="0" smtClean="0"/>
              <a:t>the problem </a:t>
            </a:r>
            <a:r>
              <a:rPr lang="en-GB" dirty="0" smtClean="0"/>
              <a:t>you </a:t>
            </a:r>
            <a:r>
              <a:rPr lang="en-GB" dirty="0" smtClean="0"/>
              <a:t>are addressing, and how the grant could help fix that problem; tell us what the </a:t>
            </a:r>
            <a:r>
              <a:rPr lang="en-GB" u="sng" dirty="0" smtClean="0"/>
              <a:t>actual activities </a:t>
            </a:r>
            <a:r>
              <a:rPr lang="en-GB" dirty="0" smtClean="0"/>
              <a:t>you have planned are and who / how many people will be </a:t>
            </a:r>
            <a:r>
              <a:rPr lang="en-GB" dirty="0" smtClean="0"/>
              <a:t>involved</a:t>
            </a:r>
            <a:endParaRPr lang="en-GB" dirty="0" smtClean="0"/>
          </a:p>
          <a:p>
            <a:pPr marL="285750" indent="-285750">
              <a:buFontTx/>
              <a:buChar char="-"/>
            </a:pPr>
            <a:endParaRPr lang="en-GB" dirty="0"/>
          </a:p>
          <a:p>
            <a:pPr marL="285750" indent="-285750">
              <a:buFontTx/>
              <a:buChar char="-"/>
            </a:pPr>
            <a:r>
              <a:rPr lang="en-GB" dirty="0" smtClean="0"/>
              <a:t>Information about your target beneficiaries and how you will reach them: tell us about how they are </a:t>
            </a:r>
            <a:r>
              <a:rPr lang="en-GB" dirty="0" smtClean="0"/>
              <a:t>disadvantaged; the </a:t>
            </a:r>
            <a:r>
              <a:rPr lang="en-GB" dirty="0" smtClean="0"/>
              <a:t>need they face; how you </a:t>
            </a:r>
            <a:r>
              <a:rPr lang="en-GB" dirty="0" smtClean="0"/>
              <a:t>reach them; what </a:t>
            </a:r>
            <a:r>
              <a:rPr lang="en-GB" dirty="0" smtClean="0"/>
              <a:t>age </a:t>
            </a:r>
            <a:r>
              <a:rPr lang="en-GB" dirty="0" smtClean="0"/>
              <a:t>groups; what are their characteristics or background</a:t>
            </a:r>
            <a:r>
              <a:rPr lang="en-GB" dirty="0" smtClean="0"/>
              <a:t>? How do you know they need the services you are offering?</a:t>
            </a:r>
          </a:p>
          <a:p>
            <a:pPr marL="285750" indent="-285750">
              <a:buFontTx/>
              <a:buChar char="-"/>
            </a:pPr>
            <a:endParaRPr lang="en-GB" dirty="0" smtClean="0"/>
          </a:p>
          <a:p>
            <a:pPr marL="285750" indent="-285750">
              <a:buFontTx/>
              <a:buChar char="-"/>
            </a:pPr>
            <a:r>
              <a:rPr lang="en-GB" dirty="0" smtClean="0"/>
              <a:t>Link what you are describing to us with the criteria we have </a:t>
            </a:r>
            <a:r>
              <a:rPr lang="en-GB" dirty="0" smtClean="0"/>
              <a:t>stated. </a:t>
            </a:r>
          </a:p>
          <a:p>
            <a:pPr marL="285750" indent="-285750">
              <a:buFontTx/>
              <a:buChar char="-"/>
            </a:pPr>
            <a:endParaRPr lang="en-GB" dirty="0" smtClean="0"/>
          </a:p>
          <a:p>
            <a:pPr marL="285750" indent="-285750">
              <a:buFontTx/>
              <a:buChar char="-"/>
            </a:pPr>
            <a:r>
              <a:rPr lang="en-GB" dirty="0" smtClean="0"/>
              <a:t>Don’t </a:t>
            </a:r>
            <a:r>
              <a:rPr lang="en-GB" dirty="0" smtClean="0"/>
              <a:t>assume we know anything</a:t>
            </a:r>
            <a:r>
              <a:rPr lang="en-GB" dirty="0" smtClean="0"/>
              <a:t>!</a:t>
            </a:r>
            <a:endParaRPr lang="en-GB" b="1" dirty="0"/>
          </a:p>
        </p:txBody>
      </p:sp>
    </p:spTree>
    <p:extLst>
      <p:ext uri="{BB962C8B-B14F-4D97-AF65-F5344CB8AC3E}">
        <p14:creationId xmlns:p14="http://schemas.microsoft.com/office/powerpoint/2010/main" val="2281543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599" y="221343"/>
            <a:ext cx="10548258" cy="6636657"/>
          </a:xfrm>
          <a:prstGeom prst="rect">
            <a:avLst/>
          </a:prstGeom>
          <a:noFill/>
        </p:spPr>
        <p:txBody>
          <a:bodyPr wrap="square" rtlCol="0">
            <a:spAutoFit/>
          </a:bodyPr>
          <a:lstStyle/>
          <a:p>
            <a:r>
              <a:rPr lang="en-GB" sz="4900" spc="-120" dirty="0" smtClean="0">
                <a:solidFill>
                  <a:schemeClr val="accent1"/>
                </a:solidFill>
                <a:latin typeface="+mj-lt"/>
                <a:ea typeface="+mj-ea"/>
                <a:cs typeface="+mj-cs"/>
              </a:rPr>
              <a:t>Our grant making process</a:t>
            </a:r>
          </a:p>
          <a:p>
            <a:pPr marL="285750" indent="-285750">
              <a:buFontTx/>
              <a:buChar char="-"/>
            </a:pPr>
            <a:endParaRPr lang="en-GB" dirty="0"/>
          </a:p>
          <a:p>
            <a:pPr marL="285750" indent="-285750">
              <a:buFontTx/>
              <a:buChar char="-"/>
            </a:pPr>
            <a:r>
              <a:rPr lang="en-GB" sz="2200" dirty="0" smtClean="0"/>
              <a:t>Applications received by stated deadline</a:t>
            </a:r>
          </a:p>
          <a:p>
            <a:endParaRPr lang="en-GB" sz="2200" dirty="0" smtClean="0"/>
          </a:p>
          <a:p>
            <a:pPr marL="285750" indent="-285750">
              <a:buFontTx/>
              <a:buChar char="-"/>
            </a:pPr>
            <a:r>
              <a:rPr lang="en-GB" sz="2200" dirty="0" smtClean="0"/>
              <a:t>Reviewed internally for match to criteria</a:t>
            </a:r>
          </a:p>
          <a:p>
            <a:pPr marL="742950" lvl="1" indent="-285750">
              <a:buFontTx/>
              <a:buChar char="-"/>
            </a:pPr>
            <a:r>
              <a:rPr lang="en-GB" sz="2200" dirty="0" smtClean="0"/>
              <a:t>If you do not match criteria, you will be informed at this point</a:t>
            </a:r>
          </a:p>
          <a:p>
            <a:pPr lvl="1"/>
            <a:endParaRPr lang="en-GB" sz="2200" dirty="0" smtClean="0"/>
          </a:p>
          <a:p>
            <a:pPr marL="285750" indent="-285750">
              <a:buFontTx/>
              <a:buChar char="-"/>
            </a:pPr>
            <a:r>
              <a:rPr lang="en-GB" sz="2200" dirty="0" smtClean="0"/>
              <a:t>Those that match criteria are referred to external assessment</a:t>
            </a:r>
          </a:p>
          <a:p>
            <a:pPr marL="742950" lvl="1" indent="-285750">
              <a:buFontTx/>
              <a:buChar char="-"/>
            </a:pPr>
            <a:r>
              <a:rPr lang="en-GB" sz="2200" dirty="0" smtClean="0"/>
              <a:t>You may be contacted at this point</a:t>
            </a:r>
          </a:p>
          <a:p>
            <a:pPr marL="742950" lvl="1" indent="-285750">
              <a:buFontTx/>
              <a:buChar char="-"/>
            </a:pPr>
            <a:endParaRPr lang="en-GB" sz="2200" dirty="0" smtClean="0"/>
          </a:p>
          <a:p>
            <a:pPr marL="285750" indent="-285750">
              <a:buFontTx/>
              <a:buChar char="-"/>
            </a:pPr>
            <a:r>
              <a:rPr lang="en-GB" sz="2200" dirty="0" smtClean="0"/>
              <a:t>Grants panel is convened to review all proposals (depending on the fund, the panel is made up of HIWCF Trustees and / or </a:t>
            </a:r>
            <a:r>
              <a:rPr lang="en-GB" sz="2200" dirty="0" err="1" smtClean="0"/>
              <a:t>Fundholders</a:t>
            </a:r>
            <a:r>
              <a:rPr lang="en-GB" sz="2200" dirty="0" smtClean="0"/>
              <a:t>)</a:t>
            </a:r>
          </a:p>
          <a:p>
            <a:endParaRPr lang="en-GB" sz="2200" dirty="0" smtClean="0"/>
          </a:p>
          <a:p>
            <a:pPr marL="285750" indent="-285750">
              <a:buFontTx/>
              <a:buChar char="-"/>
            </a:pPr>
            <a:r>
              <a:rPr lang="en-GB" sz="2200" dirty="0" smtClean="0"/>
              <a:t>You are informed of the decision ASAP thereafter</a:t>
            </a:r>
          </a:p>
          <a:p>
            <a:pPr marL="285750" indent="-285750">
              <a:buFontTx/>
              <a:buChar char="-"/>
            </a:pPr>
            <a:endParaRPr lang="en-GB" sz="2200" b="1" dirty="0"/>
          </a:p>
          <a:p>
            <a:pPr marL="285750" indent="-285750">
              <a:buFontTx/>
              <a:buChar char="-"/>
            </a:pPr>
            <a:r>
              <a:rPr lang="en-GB" sz="2200" b="1" dirty="0" smtClean="0"/>
              <a:t>Grants are paid normally within two weeks to a month of panel</a:t>
            </a:r>
          </a:p>
          <a:p>
            <a:pPr marL="285750" indent="-285750">
              <a:buFontTx/>
              <a:buChar char="-"/>
            </a:pPr>
            <a:endParaRPr lang="en-GB" sz="2200" b="1" dirty="0"/>
          </a:p>
          <a:p>
            <a:pPr marL="285750" indent="-285750">
              <a:buFontTx/>
              <a:buChar char="-"/>
            </a:pPr>
            <a:r>
              <a:rPr lang="en-GB" sz="2200" b="1" dirty="0" smtClean="0"/>
              <a:t>Overall process from submitting application to receiving a grant can be around 3 </a:t>
            </a:r>
            <a:r>
              <a:rPr lang="en-GB" sz="2200" b="1" dirty="0" smtClean="0"/>
              <a:t>months</a:t>
            </a:r>
            <a:endParaRPr lang="en-GB"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4390" y="0"/>
            <a:ext cx="3877610" cy="2417697"/>
          </a:xfrm>
          <a:prstGeom prst="rect">
            <a:avLst/>
          </a:prstGeom>
        </p:spPr>
      </p:pic>
    </p:spTree>
    <p:extLst>
      <p:ext uri="{BB962C8B-B14F-4D97-AF65-F5344CB8AC3E}">
        <p14:creationId xmlns:p14="http://schemas.microsoft.com/office/powerpoint/2010/main" val="2788049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9878" y="812289"/>
            <a:ext cx="9359665" cy="3893374"/>
          </a:xfrm>
          <a:prstGeom prst="rect">
            <a:avLst/>
          </a:prstGeom>
          <a:noFill/>
        </p:spPr>
        <p:txBody>
          <a:bodyPr wrap="square" rtlCol="0">
            <a:spAutoFit/>
          </a:bodyPr>
          <a:lstStyle/>
          <a:p>
            <a:r>
              <a:rPr lang="en-GB" sz="4900" spc="-120" dirty="0" smtClean="0">
                <a:solidFill>
                  <a:schemeClr val="accent1"/>
                </a:solidFill>
                <a:latin typeface="+mj-lt"/>
                <a:ea typeface="+mj-ea"/>
                <a:cs typeface="+mj-cs"/>
              </a:rPr>
              <a:t>If in doubt – Shout!</a:t>
            </a:r>
          </a:p>
          <a:p>
            <a:endParaRPr lang="en-GB" dirty="0"/>
          </a:p>
          <a:p>
            <a:r>
              <a:rPr lang="en-GB" dirty="0" smtClean="0"/>
              <a:t>We have a tiny grants team but WILL help when you are shaping up your application.  We know funding proposals can be challenging and we want to make it as easy for you as possible.</a:t>
            </a:r>
          </a:p>
          <a:p>
            <a:endParaRPr lang="en-GB" b="1" dirty="0"/>
          </a:p>
          <a:p>
            <a:r>
              <a:rPr lang="en-GB" b="1" dirty="0" smtClean="0"/>
              <a:t>Please call us </a:t>
            </a:r>
            <a:r>
              <a:rPr lang="en-GB" b="1" dirty="0"/>
              <a:t>on  01962 798693 </a:t>
            </a:r>
          </a:p>
          <a:p>
            <a:endParaRPr lang="en-GB" b="1" dirty="0"/>
          </a:p>
          <a:p>
            <a:r>
              <a:rPr lang="en-GB" b="1" dirty="0" smtClean="0"/>
              <a:t>Or email on Grantsadmin@hiwcf.com</a:t>
            </a:r>
            <a:endParaRPr lang="en-GB" b="1" dirty="0"/>
          </a:p>
          <a:p>
            <a:endParaRPr lang="en-GB" dirty="0" smtClean="0"/>
          </a:p>
          <a:p>
            <a:endParaRPr lang="en-GB" dirty="0"/>
          </a:p>
          <a:p>
            <a:endParaRPr lang="en-GB" dirty="0"/>
          </a:p>
          <a:p>
            <a:endParaRPr lang="en-GB"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198" y="2989945"/>
            <a:ext cx="1536487" cy="205377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4483" y="2881087"/>
            <a:ext cx="2120260" cy="2256970"/>
          </a:xfrm>
          <a:prstGeom prst="rect">
            <a:avLst/>
          </a:prstGeom>
        </p:spPr>
      </p:pic>
    </p:spTree>
    <p:extLst>
      <p:ext uri="{BB962C8B-B14F-4D97-AF65-F5344CB8AC3E}">
        <p14:creationId xmlns:p14="http://schemas.microsoft.com/office/powerpoint/2010/main" val="2724187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0050" y="776003"/>
            <a:ext cx="9359665" cy="5109091"/>
          </a:xfrm>
          <a:prstGeom prst="rect">
            <a:avLst/>
          </a:prstGeom>
          <a:noFill/>
        </p:spPr>
        <p:txBody>
          <a:bodyPr wrap="square" rtlCol="0">
            <a:spAutoFit/>
          </a:bodyPr>
          <a:lstStyle/>
          <a:p>
            <a:r>
              <a:rPr lang="en-GB" sz="4400" spc="-120" dirty="0" smtClean="0">
                <a:solidFill>
                  <a:schemeClr val="accent1"/>
                </a:solidFill>
                <a:latin typeface="+mj-lt"/>
                <a:ea typeface="+mj-ea"/>
                <a:cs typeface="+mj-cs"/>
              </a:rPr>
              <a:t>What we need </a:t>
            </a:r>
            <a:r>
              <a:rPr lang="en-GB" sz="4400" spc="-120" dirty="0" smtClean="0">
                <a:solidFill>
                  <a:schemeClr val="accent1"/>
                </a:solidFill>
                <a:latin typeface="+mj-lt"/>
                <a:ea typeface="+mj-ea"/>
                <a:cs typeface="+mj-cs"/>
              </a:rPr>
              <a:t>after you receive a grant…</a:t>
            </a:r>
          </a:p>
          <a:p>
            <a:endParaRPr lang="en-GB" b="1" dirty="0"/>
          </a:p>
          <a:p>
            <a:pPr marL="285750" indent="-285750">
              <a:buFontTx/>
              <a:buChar char="-"/>
            </a:pPr>
            <a:r>
              <a:rPr lang="en-GB" sz="2400" dirty="0" smtClean="0"/>
              <a:t>Monitoring </a:t>
            </a:r>
            <a:r>
              <a:rPr lang="en-GB" sz="2400" dirty="0" smtClean="0"/>
              <a:t>– we will ask you to complete a fairly straightforward monitoring </a:t>
            </a:r>
            <a:r>
              <a:rPr lang="en-GB" sz="2400" dirty="0" smtClean="0"/>
              <a:t>form. We provide the form when we give the grant. Completion </a:t>
            </a:r>
            <a:r>
              <a:rPr lang="en-GB" sz="2400" dirty="0" smtClean="0"/>
              <a:t>normally required within 12 months of the </a:t>
            </a:r>
            <a:r>
              <a:rPr lang="en-GB" sz="2400" dirty="0" smtClean="0"/>
              <a:t>grant.</a:t>
            </a:r>
            <a:endParaRPr lang="en-GB" sz="2400" dirty="0" smtClean="0"/>
          </a:p>
          <a:p>
            <a:endParaRPr lang="en-GB" sz="2400" dirty="0" smtClean="0"/>
          </a:p>
          <a:p>
            <a:pPr marL="285750" indent="-285750">
              <a:buFontTx/>
              <a:buChar char="-"/>
            </a:pPr>
            <a:r>
              <a:rPr lang="en-GB" sz="2400" dirty="0" smtClean="0"/>
              <a:t>Case studies – we encourage grant recipients to help support us by providing us with case studies (with appropriate consents) to use in our marketing materials. Please share social media content with us!</a:t>
            </a:r>
          </a:p>
          <a:p>
            <a:pPr marL="285750" indent="-285750">
              <a:buFontTx/>
              <a:buChar char="-"/>
            </a:pPr>
            <a:endParaRPr lang="en-GB" sz="2400" dirty="0"/>
          </a:p>
          <a:p>
            <a:pPr marL="285750" indent="-285750">
              <a:buFontTx/>
              <a:buChar char="-"/>
            </a:pPr>
            <a:r>
              <a:rPr lang="en-GB" sz="2400" dirty="0" smtClean="0"/>
              <a:t>And if there are problems along the way – please talk to us.  We understand that things don’t go to plan, but we would like to know about it sooner rather than later</a:t>
            </a:r>
            <a:r>
              <a:rPr lang="en-GB" sz="2400" dirty="0" smtClean="0"/>
              <a:t>!</a:t>
            </a:r>
            <a:endParaRPr lang="en-GB" b="1"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558" r="8942" b="3290"/>
          <a:stretch/>
        </p:blipFill>
        <p:spPr>
          <a:xfrm>
            <a:off x="9271467" y="1611085"/>
            <a:ext cx="2789904" cy="4408716"/>
          </a:xfrm>
          <a:prstGeom prst="rect">
            <a:avLst/>
          </a:prstGeom>
        </p:spPr>
      </p:pic>
    </p:spTree>
    <p:extLst>
      <p:ext uri="{BB962C8B-B14F-4D97-AF65-F5344CB8AC3E}">
        <p14:creationId xmlns:p14="http://schemas.microsoft.com/office/powerpoint/2010/main" val="3122722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1" y="213633"/>
            <a:ext cx="10252303" cy="1147081"/>
          </a:xfrm>
        </p:spPr>
        <p:txBody>
          <a:bodyPr>
            <a:normAutofit/>
          </a:bodyPr>
          <a:lstStyle/>
          <a:p>
            <a:r>
              <a:rPr lang="en-GB" dirty="0" smtClean="0"/>
              <a:t>Follow </a:t>
            </a:r>
            <a:r>
              <a:rPr lang="en-GB" dirty="0" smtClean="0"/>
              <a:t>us!</a:t>
            </a:r>
            <a:endParaRPr lang="en-GB" dirty="0"/>
          </a:p>
        </p:txBody>
      </p:sp>
      <p:sp>
        <p:nvSpPr>
          <p:cNvPr id="3" name="TextBox 2"/>
          <p:cNvSpPr txBox="1"/>
          <p:nvPr/>
        </p:nvSpPr>
        <p:spPr>
          <a:xfrm>
            <a:off x="709611" y="979202"/>
            <a:ext cx="6507618" cy="6186309"/>
          </a:xfrm>
          <a:prstGeom prst="rect">
            <a:avLst/>
          </a:prstGeom>
          <a:noFill/>
        </p:spPr>
        <p:txBody>
          <a:bodyPr wrap="square" rtlCol="0">
            <a:spAutoFit/>
          </a:bodyPr>
          <a:lstStyle/>
          <a:p>
            <a:endParaRPr lang="en-GB" sz="2400" dirty="0"/>
          </a:p>
          <a:p>
            <a:r>
              <a:rPr lang="en-GB" sz="2400" dirty="0"/>
              <a:t>Other </a:t>
            </a:r>
            <a:r>
              <a:rPr lang="en-GB" sz="2400" dirty="0" smtClean="0"/>
              <a:t>(smaller) </a:t>
            </a:r>
            <a:r>
              <a:rPr lang="en-GB" sz="2400" dirty="0"/>
              <a:t>funds will become available throughout the year – </a:t>
            </a:r>
            <a:r>
              <a:rPr lang="en-GB" sz="2400" dirty="0" smtClean="0"/>
              <a:t>all are advertised here </a:t>
            </a:r>
            <a:r>
              <a:rPr lang="en-GB" sz="2400" u="sng" dirty="0" smtClean="0">
                <a:hlinkClick r:id="rId2"/>
              </a:rPr>
              <a:t>www.hiwcf.com/grants</a:t>
            </a:r>
            <a:r>
              <a:rPr lang="en-GB" sz="2400" u="sng" dirty="0">
                <a:hlinkClick r:id="rId2"/>
              </a:rPr>
              <a:t>/</a:t>
            </a:r>
            <a:r>
              <a:rPr lang="en-GB" sz="2400" dirty="0"/>
              <a:t>  </a:t>
            </a:r>
            <a:endParaRPr lang="en-GB" sz="2400" dirty="0" smtClean="0"/>
          </a:p>
          <a:p>
            <a:endParaRPr lang="en-GB" sz="2400" dirty="0"/>
          </a:p>
          <a:p>
            <a:r>
              <a:rPr lang="en-GB" sz="2400" dirty="0"/>
              <a:t>To </a:t>
            </a:r>
            <a:r>
              <a:rPr lang="en-GB" sz="2400" dirty="0" smtClean="0"/>
              <a:t>receive HIWCF </a:t>
            </a:r>
            <a:r>
              <a:rPr lang="en-GB" sz="2400" dirty="0" err="1" smtClean="0"/>
              <a:t>emailings</a:t>
            </a:r>
            <a:r>
              <a:rPr lang="en-GB" sz="2400" dirty="0" smtClean="0"/>
              <a:t> for </a:t>
            </a:r>
            <a:r>
              <a:rPr lang="en-GB" sz="2400" dirty="0"/>
              <a:t>grants updates, please complete </a:t>
            </a:r>
            <a:r>
              <a:rPr lang="en-GB" sz="2400" u="sng" dirty="0">
                <a:hlinkClick r:id="rId3"/>
              </a:rPr>
              <a:t>www.surveymonkey.co.uk/r/DPBPRMN</a:t>
            </a:r>
            <a:r>
              <a:rPr lang="en-GB" sz="2400" dirty="0"/>
              <a:t> </a:t>
            </a:r>
            <a:endParaRPr lang="en-GB" sz="2400" dirty="0" smtClean="0"/>
          </a:p>
          <a:p>
            <a:r>
              <a:rPr lang="en-GB" sz="2400" dirty="0"/>
              <a:t> </a:t>
            </a:r>
          </a:p>
          <a:p>
            <a:r>
              <a:rPr lang="en-GB" sz="2400" dirty="0" smtClean="0"/>
              <a:t>Follow </a:t>
            </a:r>
            <a:r>
              <a:rPr lang="en-GB" sz="2400" dirty="0"/>
              <a:t>and like </a:t>
            </a:r>
            <a:r>
              <a:rPr lang="en-GB" sz="2400" b="1" dirty="0"/>
              <a:t>@HIWCF</a:t>
            </a:r>
            <a:r>
              <a:rPr lang="en-GB" sz="2400" dirty="0"/>
              <a:t> on twitter and </a:t>
            </a:r>
            <a:r>
              <a:rPr lang="en-GB" sz="2400" dirty="0" smtClean="0"/>
              <a:t>Facebook</a:t>
            </a:r>
            <a:r>
              <a:rPr lang="en-GB" sz="2400" dirty="0"/>
              <a:t>, </a:t>
            </a:r>
            <a:r>
              <a:rPr lang="en-GB" sz="2400" dirty="0" smtClean="0"/>
              <a:t>and we will also share and like yours.</a:t>
            </a:r>
            <a:endParaRPr lang="en-GB" sz="2400" dirty="0"/>
          </a:p>
          <a:p>
            <a:r>
              <a:rPr lang="en-GB" sz="2400" dirty="0"/>
              <a:t> </a:t>
            </a:r>
          </a:p>
          <a:p>
            <a:r>
              <a:rPr lang="en-GB" sz="2400" dirty="0"/>
              <a:t>Sign up to the Action Hampshire newsletter here: </a:t>
            </a:r>
            <a:r>
              <a:rPr lang="en-GB" sz="2400" u="sng" dirty="0">
                <a:hlinkClick r:id="rId4"/>
              </a:rPr>
              <a:t>https://actionhampshire.org/about-us/</a:t>
            </a:r>
            <a:r>
              <a:rPr lang="en-GB" sz="2400" dirty="0"/>
              <a:t> </a:t>
            </a:r>
            <a:r>
              <a:rPr lang="en-GB" sz="2400" dirty="0" smtClean="0"/>
              <a:t> - a </a:t>
            </a:r>
            <a:r>
              <a:rPr lang="en-GB" sz="2400" dirty="0"/>
              <a:t>weekly bulletin detailing all new </a:t>
            </a:r>
            <a:r>
              <a:rPr lang="en-GB" sz="2400" dirty="0" smtClean="0"/>
              <a:t>programmes </a:t>
            </a:r>
            <a:r>
              <a:rPr lang="en-GB" sz="2400" dirty="0"/>
              <a:t>in the area. </a:t>
            </a:r>
          </a:p>
          <a:p>
            <a:endParaRPr lang="en-GB" b="1" dirty="0"/>
          </a:p>
          <a:p>
            <a:endParaRPr lang="en-GB" b="1" dirty="0"/>
          </a:p>
        </p:txBody>
      </p:sp>
      <p:pic>
        <p:nvPicPr>
          <p:cNvPr id="7" name="Picture Placeholder 11">
            <a:extLst>
              <a:ext uri="{FF2B5EF4-FFF2-40B4-BE49-F238E27FC236}">
                <a16:creationId xmlns:a16="http://schemas.microsoft.com/office/drawing/2014/main" id="{0F75B219-CFFB-0C45-A2A4-A01A2C4E43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22" t="-1853" r="-2909" b="25317"/>
          <a:stretch/>
        </p:blipFill>
        <p:spPr>
          <a:xfrm>
            <a:off x="6991349" y="2473417"/>
            <a:ext cx="5200651" cy="2404934"/>
          </a:xfrm>
          <a:prstGeom prst="rect">
            <a:avLst/>
          </a:prstGeom>
        </p:spPr>
      </p:pic>
    </p:spTree>
    <p:extLst>
      <p:ext uri="{BB962C8B-B14F-4D97-AF65-F5344CB8AC3E}">
        <p14:creationId xmlns:p14="http://schemas.microsoft.com/office/powerpoint/2010/main" val="1561093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5205901"/>
            <a:ext cx="10780776" cy="826049"/>
          </a:xfrm>
        </p:spPr>
        <p:txBody>
          <a:bodyPr>
            <a:normAutofit/>
          </a:bodyPr>
          <a:lstStyle/>
          <a:p>
            <a:pPr algn="ctr"/>
            <a:r>
              <a:rPr lang="en-GB" sz="2400" b="1" dirty="0"/>
              <a:t>Our Vision</a:t>
            </a:r>
          </a:p>
        </p:txBody>
      </p:sp>
      <p:sp>
        <p:nvSpPr>
          <p:cNvPr id="4" name="Text Placeholder 3"/>
          <p:cNvSpPr>
            <a:spLocks noGrp="1"/>
          </p:cNvSpPr>
          <p:nvPr>
            <p:ph type="body" sz="half" idx="2"/>
          </p:nvPr>
        </p:nvSpPr>
        <p:spPr>
          <a:xfrm>
            <a:off x="751959" y="6031950"/>
            <a:ext cx="9229344" cy="826050"/>
          </a:xfrm>
        </p:spPr>
        <p:txBody>
          <a:bodyPr>
            <a:noAutofit/>
          </a:bodyPr>
          <a:lstStyle/>
          <a:p>
            <a:pPr algn="ctr"/>
            <a:r>
              <a:rPr lang="en-GB" sz="2400" dirty="0">
                <a:solidFill>
                  <a:schemeClr val="bg1"/>
                </a:solidFill>
              </a:rPr>
              <a:t>		To </a:t>
            </a:r>
            <a:r>
              <a:rPr lang="en-GB" sz="2400" dirty="0" smtClean="0">
                <a:solidFill>
                  <a:schemeClr val="bg1"/>
                </a:solidFill>
              </a:rPr>
              <a:t>help </a:t>
            </a:r>
            <a:r>
              <a:rPr lang="en-GB" sz="2400" dirty="0">
                <a:solidFill>
                  <a:schemeClr val="bg1"/>
                </a:solidFill>
              </a:rPr>
              <a:t>e</a:t>
            </a:r>
            <a:r>
              <a:rPr lang="en-GB" sz="2400" dirty="0" smtClean="0">
                <a:solidFill>
                  <a:schemeClr val="bg1"/>
                </a:solidFill>
              </a:rPr>
              <a:t>ase </a:t>
            </a:r>
            <a:r>
              <a:rPr lang="en-GB" sz="2400" dirty="0">
                <a:solidFill>
                  <a:schemeClr val="bg1"/>
                </a:solidFill>
              </a:rPr>
              <a:t>the </a:t>
            </a:r>
            <a:r>
              <a:rPr lang="en-GB" sz="2400" dirty="0" smtClean="0">
                <a:solidFill>
                  <a:schemeClr val="bg1"/>
                </a:solidFill>
              </a:rPr>
              <a:t>burden </a:t>
            </a:r>
            <a:r>
              <a:rPr lang="en-GB" sz="2400" dirty="0">
                <a:solidFill>
                  <a:schemeClr val="bg1"/>
                </a:solidFill>
              </a:rPr>
              <a:t>of </a:t>
            </a:r>
            <a:r>
              <a:rPr lang="en-GB" sz="2400" dirty="0" smtClean="0">
                <a:solidFill>
                  <a:schemeClr val="bg1"/>
                </a:solidFill>
              </a:rPr>
              <a:t>poverty </a:t>
            </a:r>
            <a:r>
              <a:rPr lang="en-GB" sz="2400" dirty="0">
                <a:solidFill>
                  <a:schemeClr val="bg1"/>
                </a:solidFill>
              </a:rPr>
              <a:t>for the </a:t>
            </a:r>
            <a:r>
              <a:rPr lang="en-GB" sz="2400" dirty="0" smtClean="0">
                <a:solidFill>
                  <a:schemeClr val="bg1"/>
                </a:solidFill>
              </a:rPr>
              <a:t>most </a:t>
            </a:r>
            <a:r>
              <a:rPr lang="en-GB" sz="2400" dirty="0">
                <a:solidFill>
                  <a:schemeClr val="bg1"/>
                </a:solidFill>
              </a:rPr>
              <a:t>			</a:t>
            </a:r>
            <a:r>
              <a:rPr lang="en-GB" sz="2400" dirty="0" smtClean="0">
                <a:solidFill>
                  <a:schemeClr val="bg1"/>
                </a:solidFill>
              </a:rPr>
              <a:t>disadvantaged communities </a:t>
            </a:r>
            <a:r>
              <a:rPr lang="en-GB" sz="2400" dirty="0">
                <a:solidFill>
                  <a:schemeClr val="bg1"/>
                </a:solidFill>
              </a:rPr>
              <a:t>in Hampshire &amp; Isle of Wight.</a:t>
            </a: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6892" b="6892"/>
          <a:stretch>
            <a:fillRect/>
          </a:stretch>
        </p:blipFill>
        <p:spPr>
          <a:xfrm>
            <a:off x="0" y="0"/>
            <a:ext cx="12192000" cy="5330825"/>
          </a:xfrm>
        </p:spPr>
      </p:pic>
    </p:spTree>
    <p:extLst>
      <p:ext uri="{BB962C8B-B14F-4D97-AF65-F5344CB8AC3E}">
        <p14:creationId xmlns:p14="http://schemas.microsoft.com/office/powerpoint/2010/main" val="3419844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
        <p:nvSpPr>
          <p:cNvPr id="3" name="Subtitle 2"/>
          <p:cNvSpPr>
            <a:spLocks noGrp="1"/>
          </p:cNvSpPr>
          <p:nvPr>
            <p:ph type="subTitle" idx="1"/>
          </p:nvPr>
        </p:nvSpPr>
        <p:spPr>
          <a:xfrm>
            <a:off x="667512" y="4206876"/>
            <a:ext cx="9631033" cy="2350942"/>
          </a:xfrm>
        </p:spPr>
        <p:txBody>
          <a:bodyPr>
            <a:normAutofit fontScale="47500" lnSpcReduction="20000"/>
          </a:bodyPr>
          <a:lstStyle/>
          <a:p>
            <a:r>
              <a:rPr lang="en-GB" dirty="0"/>
              <a:t>For further information please contact:</a:t>
            </a:r>
          </a:p>
          <a:p>
            <a:r>
              <a:rPr lang="en-GB" sz="4000" b="1" dirty="0" smtClean="0"/>
              <a:t>Jacqui Scott</a:t>
            </a:r>
          </a:p>
          <a:p>
            <a:r>
              <a:rPr lang="en-GB" sz="4000" b="1" dirty="0" smtClean="0"/>
              <a:t>Chief Executive</a:t>
            </a:r>
          </a:p>
          <a:p>
            <a:r>
              <a:rPr lang="en-GB" sz="4000" b="1" dirty="0" smtClean="0"/>
              <a:t>Hampshire and Isle of Wight Community Foundation</a:t>
            </a:r>
            <a:r>
              <a:rPr lang="en-GB" sz="4000" b="1" dirty="0"/>
              <a:t/>
            </a:r>
            <a:br>
              <a:rPr lang="en-GB" sz="4000" b="1" dirty="0"/>
            </a:br>
            <a:r>
              <a:rPr lang="en-GB" sz="4000" b="1" dirty="0">
                <a:hlinkClick r:id="rId2"/>
              </a:rPr>
              <a:t>ceo@hiwcf.com</a:t>
            </a:r>
            <a:endParaRPr lang="en-GB" sz="4000" b="1" dirty="0"/>
          </a:p>
          <a:p>
            <a:r>
              <a:rPr lang="en-GB" sz="4000" b="1" dirty="0"/>
              <a:t>Or our grants team on </a:t>
            </a:r>
            <a:r>
              <a:rPr lang="en-US" sz="4000" b="1" dirty="0">
                <a:hlinkClick r:id="rId3"/>
              </a:rPr>
              <a:t>grantsadmin@hiwcf.com</a:t>
            </a:r>
            <a:endParaRPr lang="en-GB" sz="4000" b="1" dirty="0"/>
          </a:p>
          <a:p>
            <a:r>
              <a:rPr lang="en-GB" sz="4000" dirty="0"/>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269" y="548938"/>
            <a:ext cx="3267456" cy="1057656"/>
          </a:xfrm>
          <a:prstGeom prst="rect">
            <a:avLst/>
          </a:prstGeom>
        </p:spPr>
      </p:pic>
    </p:spTree>
    <p:extLst>
      <p:ext uri="{BB962C8B-B14F-4D97-AF65-F5344CB8AC3E}">
        <p14:creationId xmlns:p14="http://schemas.microsoft.com/office/powerpoint/2010/main" val="506905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Mission</a:t>
            </a:r>
          </a:p>
        </p:txBody>
      </p:sp>
      <p:sp>
        <p:nvSpPr>
          <p:cNvPr id="4" name="Text Placeholder 3"/>
          <p:cNvSpPr>
            <a:spLocks noGrp="1"/>
          </p:cNvSpPr>
          <p:nvPr>
            <p:ph type="body" sz="half" idx="2"/>
          </p:nvPr>
        </p:nvSpPr>
        <p:spPr/>
        <p:txBody>
          <a:bodyPr>
            <a:noAutofit/>
          </a:bodyPr>
          <a:lstStyle/>
          <a:p>
            <a:r>
              <a:rPr lang="en-GB" sz="2000" dirty="0">
                <a:solidFill>
                  <a:schemeClr val="bg1"/>
                </a:solidFill>
              </a:rPr>
              <a:t>Is to provide a convenient and efficient service for donors wishing to make charitable contributions to their local communities; and to award grants with a special emphasis on supporting the smaller and less well known community and voluntary organisations working in the areas of greatest deprivation.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007" y="311528"/>
            <a:ext cx="3655334" cy="2990728"/>
          </a:xfrm>
          <a:prstGeom prst="rect">
            <a:avLst/>
          </a:prstGeom>
        </p:spPr>
      </p:pic>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10881" y="676808"/>
            <a:ext cx="3388597" cy="2260168"/>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59" y="3511150"/>
            <a:ext cx="6340340" cy="3154855"/>
          </a:xfrm>
          <a:prstGeom prst="rect">
            <a:avLst/>
          </a:prstGeom>
        </p:spPr>
      </p:pic>
    </p:spTree>
    <p:extLst>
      <p:ext uri="{BB962C8B-B14F-4D97-AF65-F5344CB8AC3E}">
        <p14:creationId xmlns:p14="http://schemas.microsoft.com/office/powerpoint/2010/main" val="3210563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097" y="167024"/>
            <a:ext cx="10772775" cy="1658198"/>
          </a:xfrm>
        </p:spPr>
        <p:txBody>
          <a:bodyPr/>
          <a:lstStyle/>
          <a:p>
            <a:r>
              <a:rPr lang="en-GB" dirty="0"/>
              <a:t>Overview of Community Foundations</a:t>
            </a:r>
          </a:p>
        </p:txBody>
      </p:sp>
      <p:sp>
        <p:nvSpPr>
          <p:cNvPr id="3" name="Content Placeholder 2"/>
          <p:cNvSpPr>
            <a:spLocks noGrp="1"/>
          </p:cNvSpPr>
          <p:nvPr>
            <p:ph idx="1"/>
          </p:nvPr>
        </p:nvSpPr>
        <p:spPr>
          <a:xfrm>
            <a:off x="658184" y="2558507"/>
            <a:ext cx="10822617" cy="3946814"/>
          </a:xfrm>
        </p:spPr>
        <p:txBody>
          <a:bodyPr>
            <a:normAutofit lnSpcReduction="10000"/>
          </a:bodyPr>
          <a:lstStyle/>
          <a:p>
            <a:pPr>
              <a:buFont typeface="Arial" panose="020B0604020202020204" pitchFamily="34" charset="0"/>
              <a:buChar char="•"/>
            </a:pPr>
            <a:endParaRPr lang="en-GB" dirty="0"/>
          </a:p>
          <a:p>
            <a:pPr>
              <a:buFont typeface="Arial" panose="020B0604020202020204" pitchFamily="34" charset="0"/>
              <a:buChar char="•"/>
            </a:pPr>
            <a:endParaRPr lang="en-GB" dirty="0"/>
          </a:p>
          <a:p>
            <a:pPr lvl="1">
              <a:buFont typeface="Arial" panose="020B0604020202020204" pitchFamily="34" charset="0"/>
              <a:buChar char="•"/>
            </a:pPr>
            <a:r>
              <a:rPr lang="en-GB" dirty="0"/>
              <a:t>Hampshire &amp; Isle of Wight Community Foundation is one of a network of </a:t>
            </a:r>
            <a:r>
              <a:rPr lang="en-GB" dirty="0" smtClean="0"/>
              <a:t>47 </a:t>
            </a:r>
            <a:r>
              <a:rPr lang="en-GB" dirty="0"/>
              <a:t>active        Community Foundations across the country supporting issues including: ‘Community &amp; Family Support’, ‘Mental &amp; Physical Health’ and ‘Poverty &amp; Disadvantage’</a:t>
            </a:r>
          </a:p>
          <a:p>
            <a:pPr lvl="1">
              <a:buFont typeface="Arial" panose="020B0604020202020204" pitchFamily="34" charset="0"/>
              <a:buChar char="•"/>
            </a:pPr>
            <a:r>
              <a:rPr lang="en-GB" dirty="0"/>
              <a:t>In </a:t>
            </a:r>
            <a:r>
              <a:rPr lang="en-GB" dirty="0" smtClean="0"/>
              <a:t>2019/2020 </a:t>
            </a:r>
            <a:r>
              <a:rPr lang="en-GB" dirty="0"/>
              <a:t>UK Community Foundations combined had total investments of </a:t>
            </a:r>
            <a:r>
              <a:rPr lang="en-GB" dirty="0" smtClean="0"/>
              <a:t>£700m</a:t>
            </a:r>
            <a:r>
              <a:rPr lang="en-GB" dirty="0"/>
              <a:t>, </a:t>
            </a:r>
            <a:r>
              <a:rPr lang="en-GB" dirty="0" smtClean="0"/>
              <a:t>supporting </a:t>
            </a:r>
            <a:r>
              <a:rPr lang="en-GB" dirty="0"/>
              <a:t>15,546 groups and </a:t>
            </a:r>
            <a:r>
              <a:rPr lang="en-GB" dirty="0" smtClean="0"/>
              <a:t>5,641 individuals, </a:t>
            </a:r>
            <a:r>
              <a:rPr lang="en-GB" dirty="0"/>
              <a:t>with an average </a:t>
            </a:r>
            <a:r>
              <a:rPr lang="en-GB" dirty="0" smtClean="0"/>
              <a:t>grant </a:t>
            </a:r>
            <a:r>
              <a:rPr lang="en-GB" dirty="0"/>
              <a:t>of </a:t>
            </a:r>
            <a:r>
              <a:rPr lang="en-GB" dirty="0" smtClean="0"/>
              <a:t>just under £5,000 being awarded.</a:t>
            </a:r>
            <a:endParaRPr lang="en-GB" dirty="0"/>
          </a:p>
          <a:p>
            <a:pPr lvl="1">
              <a:buFont typeface="Arial" panose="020B0604020202020204" pitchFamily="34" charset="0"/>
              <a:buChar char="•"/>
            </a:pPr>
            <a:r>
              <a:rPr lang="en-GB" dirty="0"/>
              <a:t>Collectively the 4</a:t>
            </a:r>
            <a:r>
              <a:rPr lang="en-GB" baseline="30000" dirty="0"/>
              <a:t>th</a:t>
            </a:r>
            <a:r>
              <a:rPr lang="en-GB" dirty="0"/>
              <a:t> largest philanthropic grant-maker </a:t>
            </a:r>
            <a:r>
              <a:rPr lang="en-GB" dirty="0" smtClean="0"/>
              <a:t>in </a:t>
            </a:r>
            <a:r>
              <a:rPr lang="en-GB" dirty="0"/>
              <a:t>the UK</a:t>
            </a:r>
          </a:p>
          <a:p>
            <a:pPr lvl="1">
              <a:buFont typeface="Arial" panose="020B0604020202020204" pitchFamily="34" charset="0"/>
              <a:buChar char="•"/>
            </a:pPr>
            <a:r>
              <a:rPr lang="en-GB" dirty="0"/>
              <a:t>Supported over 20,000 voluntary and community groups nationwide</a:t>
            </a:r>
          </a:p>
          <a:p>
            <a:endParaRPr lang="en-GB" dirty="0"/>
          </a:p>
        </p:txBody>
      </p:sp>
      <p:pic>
        <p:nvPicPr>
          <p:cNvPr id="1026" name="Picture 2" descr="Image preview">
            <a:extLst>
              <a:ext uri="{FF2B5EF4-FFF2-40B4-BE49-F238E27FC236}">
                <a16:creationId xmlns:a16="http://schemas.microsoft.com/office/drawing/2014/main" id="{DF43A0B9-408C-F94D-ADB3-FA195C04A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503" y="1663786"/>
            <a:ext cx="3657599" cy="987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908" y="1280307"/>
            <a:ext cx="3354928" cy="1754845"/>
          </a:xfrm>
          <a:prstGeom prst="rect">
            <a:avLst/>
          </a:prstGeom>
        </p:spPr>
      </p:pic>
    </p:spTree>
    <p:extLst>
      <p:ext uri="{BB962C8B-B14F-4D97-AF65-F5344CB8AC3E}">
        <p14:creationId xmlns:p14="http://schemas.microsoft.com/office/powerpoint/2010/main" val="3137139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t>
            </a:r>
            <a:r>
              <a:rPr lang="en-GB" dirty="0" smtClean="0"/>
              <a:t>HIWCF?</a:t>
            </a:r>
            <a:endParaRPr lang="en-GB" dirty="0"/>
          </a:p>
        </p:txBody>
      </p:sp>
      <p:sp>
        <p:nvSpPr>
          <p:cNvPr id="3" name="Content Placeholder 2"/>
          <p:cNvSpPr>
            <a:spLocks noGrp="1"/>
          </p:cNvSpPr>
          <p:nvPr>
            <p:ph idx="1"/>
          </p:nvPr>
        </p:nvSpPr>
        <p:spPr>
          <a:xfrm>
            <a:off x="676656" y="2011680"/>
            <a:ext cx="11044289" cy="4204393"/>
          </a:xfrm>
        </p:spPr>
        <p:txBody>
          <a:bodyPr>
            <a:normAutofit/>
          </a:bodyPr>
          <a:lstStyle/>
          <a:p>
            <a:pPr lvl="0">
              <a:buFont typeface="Wingdings" pitchFamily="2" charset="2"/>
              <a:buChar char="v"/>
            </a:pPr>
            <a:r>
              <a:rPr lang="en-GB" dirty="0"/>
              <a:t>Independent Charitable Foundation since 2002 </a:t>
            </a:r>
          </a:p>
          <a:p>
            <a:pPr>
              <a:buFont typeface="Wingdings" pitchFamily="2" charset="2"/>
              <a:buChar char="v"/>
            </a:pPr>
            <a:r>
              <a:rPr lang="en-GB" dirty="0"/>
              <a:t>Largest philanthropic grant maker across Hampshire and the Isle of Wight</a:t>
            </a:r>
          </a:p>
          <a:p>
            <a:pPr lvl="0">
              <a:buFont typeface="Wingdings" pitchFamily="2" charset="2"/>
              <a:buChar char="v"/>
            </a:pPr>
            <a:r>
              <a:rPr lang="en-GB" dirty="0" smtClean="0"/>
              <a:t>“Local </a:t>
            </a:r>
            <a:r>
              <a:rPr lang="en-GB" dirty="0"/>
              <a:t>Giving for Local </a:t>
            </a:r>
            <a:r>
              <a:rPr lang="en-GB" dirty="0" smtClean="0"/>
              <a:t>Needs”</a:t>
            </a:r>
            <a:endParaRPr lang="en-GB" dirty="0"/>
          </a:p>
          <a:p>
            <a:pPr lvl="0">
              <a:buFont typeface="Wingdings" pitchFamily="2" charset="2"/>
              <a:buChar char="v"/>
            </a:pPr>
            <a:r>
              <a:rPr lang="en-GB" dirty="0"/>
              <a:t>Patron is the Lord-Lieutenant </a:t>
            </a:r>
            <a:br>
              <a:rPr lang="en-GB" dirty="0"/>
            </a:br>
            <a:r>
              <a:rPr lang="en-GB" dirty="0"/>
              <a:t> of </a:t>
            </a:r>
            <a:r>
              <a:rPr lang="en-GB" dirty="0" smtClean="0"/>
              <a:t>Hampshire</a:t>
            </a:r>
          </a:p>
          <a:p>
            <a:pPr>
              <a:buFont typeface="Wingdings" pitchFamily="2" charset="2"/>
              <a:buChar char="v"/>
            </a:pPr>
            <a:r>
              <a:rPr lang="en-GB" dirty="0"/>
              <a:t>Manage funds on behalf of local </a:t>
            </a:r>
            <a:r>
              <a:rPr lang="en-GB" dirty="0" smtClean="0"/>
              <a:t>donors / </a:t>
            </a:r>
          </a:p>
          <a:p>
            <a:pPr marL="0" indent="0">
              <a:buNone/>
            </a:pPr>
            <a:r>
              <a:rPr lang="en-GB" dirty="0" smtClean="0"/>
              <a:t>philanthropists </a:t>
            </a:r>
            <a:r>
              <a:rPr lang="en-GB" dirty="0"/>
              <a:t>and companies, </a:t>
            </a:r>
            <a:endParaRPr lang="en-GB" dirty="0" smtClean="0"/>
          </a:p>
          <a:p>
            <a:pPr marL="0" indent="0">
              <a:buNone/>
            </a:pPr>
            <a:r>
              <a:rPr lang="en-GB" dirty="0" smtClean="0"/>
              <a:t>government/local </a:t>
            </a:r>
            <a:r>
              <a:rPr lang="en-GB" dirty="0"/>
              <a:t>authorities, EU, </a:t>
            </a:r>
            <a:endParaRPr lang="en-GB" dirty="0" smtClean="0"/>
          </a:p>
          <a:p>
            <a:pPr marL="0" indent="0">
              <a:buNone/>
            </a:pPr>
            <a:r>
              <a:rPr lang="en-GB" dirty="0" smtClean="0"/>
              <a:t>Comic </a:t>
            </a:r>
            <a:r>
              <a:rPr lang="en-GB" dirty="0"/>
              <a:t>Relief and National </a:t>
            </a:r>
            <a:r>
              <a:rPr lang="en-GB" dirty="0" smtClean="0"/>
              <a:t>Lottery</a:t>
            </a:r>
            <a:endParaRPr lang="en-GB" dirty="0"/>
          </a:p>
        </p:txBody>
      </p:sp>
      <p:sp>
        <p:nvSpPr>
          <p:cNvPr id="5" name="TextBox 4"/>
          <p:cNvSpPr txBox="1"/>
          <p:nvPr/>
        </p:nvSpPr>
        <p:spPr>
          <a:xfrm>
            <a:off x="6949440" y="5163671"/>
            <a:ext cx="184731" cy="523220"/>
          </a:xfrm>
          <a:prstGeom prst="rect">
            <a:avLst/>
          </a:prstGeom>
          <a:noFill/>
        </p:spPr>
        <p:txBody>
          <a:bodyPr wrap="none" rtlCol="0">
            <a:spAutoFit/>
          </a:bodyPr>
          <a:lstStyle/>
          <a:p>
            <a:endParaRPr lang="en-GB" sz="2800" spc="-120" dirty="0">
              <a:solidFill>
                <a:schemeClr val="accent1">
                  <a:lumMod val="75000"/>
                </a:schemeClr>
              </a:solidFill>
              <a:latin typeface="+mj-lt"/>
              <a:ea typeface="+mj-ea"/>
              <a:cs typeface="+mj-cs"/>
            </a:endParaRP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l="12915" t="23250" r="16211" b="12766"/>
          <a:stretch>
            <a:fillRect/>
          </a:stretch>
        </p:blipFill>
        <p:spPr bwMode="auto">
          <a:xfrm>
            <a:off x="6053518" y="3015294"/>
            <a:ext cx="5267952" cy="356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3542" y="499533"/>
            <a:ext cx="3367315" cy="1894115"/>
          </a:xfrm>
          <a:prstGeom prst="rect">
            <a:avLst/>
          </a:prstGeom>
        </p:spPr>
      </p:pic>
    </p:spTree>
    <p:extLst>
      <p:ext uri="{BB962C8B-B14F-4D97-AF65-F5344CB8AC3E}">
        <p14:creationId xmlns:p14="http://schemas.microsoft.com/office/powerpoint/2010/main" val="802788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impact</a:t>
            </a:r>
            <a:endParaRPr lang="en-GB" dirty="0"/>
          </a:p>
        </p:txBody>
      </p:sp>
      <p:sp>
        <p:nvSpPr>
          <p:cNvPr id="3" name="Content Placeholder 2"/>
          <p:cNvSpPr>
            <a:spLocks noGrp="1"/>
          </p:cNvSpPr>
          <p:nvPr>
            <p:ph idx="1"/>
          </p:nvPr>
        </p:nvSpPr>
        <p:spPr>
          <a:xfrm>
            <a:off x="563418" y="2011680"/>
            <a:ext cx="5366327" cy="4047375"/>
          </a:xfrm>
        </p:spPr>
        <p:txBody>
          <a:bodyPr>
            <a:normAutofit/>
          </a:bodyPr>
          <a:lstStyle/>
          <a:p>
            <a:pPr marL="0" indent="0">
              <a:buNone/>
            </a:pPr>
            <a:r>
              <a:rPr lang="en-GB" dirty="0" smtClean="0"/>
              <a:t>We are committed </a:t>
            </a:r>
            <a:r>
              <a:rPr lang="en-GB" dirty="0"/>
              <a:t>to building funds and distributing grants to support small, local community </a:t>
            </a:r>
            <a:r>
              <a:rPr lang="en-GB" dirty="0" smtClean="0"/>
              <a:t>projects:</a:t>
            </a:r>
          </a:p>
          <a:p>
            <a:pPr marL="0" indent="0">
              <a:buNone/>
            </a:pPr>
            <a:endParaRPr lang="en-GB" dirty="0"/>
          </a:p>
          <a:p>
            <a:pPr>
              <a:buFont typeface="Arial" panose="020B0604020202020204" pitchFamily="34" charset="0"/>
              <a:buChar char="•"/>
            </a:pPr>
            <a:r>
              <a:rPr lang="en-GB" dirty="0" smtClean="0"/>
              <a:t>We have distributed </a:t>
            </a:r>
            <a:r>
              <a:rPr lang="en-GB" dirty="0"/>
              <a:t>more than £13m in support of over 4,100 community projects to date. 1.5 million beneficiaries </a:t>
            </a:r>
            <a:r>
              <a:rPr lang="en-GB" dirty="0" smtClean="0"/>
              <a:t>since we were formed</a:t>
            </a:r>
            <a:endParaRPr lang="en-GB" dirty="0"/>
          </a:p>
          <a:p>
            <a:pPr>
              <a:buFont typeface="Arial" panose="020B0604020202020204" pitchFamily="34" charset="0"/>
              <a:buChar char="•"/>
            </a:pPr>
            <a:r>
              <a:rPr lang="en-GB" dirty="0"/>
              <a:t> In 2020, awarded grants of over </a:t>
            </a:r>
            <a:r>
              <a:rPr lang="en-GB" b="1" dirty="0"/>
              <a:t>£2.3m </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06" y="1570617"/>
            <a:ext cx="5250222" cy="3500148"/>
          </a:xfrm>
          <a:prstGeom prst="rect">
            <a:avLst/>
          </a:prstGeom>
        </p:spPr>
      </p:pic>
    </p:spTree>
    <p:extLst>
      <p:ext uri="{BB962C8B-B14F-4D97-AF65-F5344CB8AC3E}">
        <p14:creationId xmlns:p14="http://schemas.microsoft.com/office/powerpoint/2010/main" val="217355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15" y="203970"/>
            <a:ext cx="10772775" cy="1658198"/>
          </a:xfrm>
        </p:spPr>
        <p:txBody>
          <a:bodyPr/>
          <a:lstStyle/>
          <a:p>
            <a:r>
              <a:rPr lang="en-GB" dirty="0" smtClean="0"/>
              <a:t>Issues </a:t>
            </a:r>
            <a:r>
              <a:rPr lang="en-GB" dirty="0"/>
              <a:t>Facing HIWCF</a:t>
            </a:r>
          </a:p>
        </p:txBody>
      </p:sp>
      <p:sp>
        <p:nvSpPr>
          <p:cNvPr id="3" name="Content Placeholder 2"/>
          <p:cNvSpPr>
            <a:spLocks noGrp="1"/>
          </p:cNvSpPr>
          <p:nvPr>
            <p:ph sz="half" idx="1"/>
          </p:nvPr>
        </p:nvSpPr>
        <p:spPr>
          <a:xfrm>
            <a:off x="676656" y="1700011"/>
            <a:ext cx="6971053" cy="4414462"/>
          </a:xfrm>
        </p:spPr>
        <p:txBody>
          <a:bodyPr>
            <a:normAutofit lnSpcReduction="10000"/>
          </a:bodyPr>
          <a:lstStyle/>
          <a:p>
            <a:pPr lvl="0">
              <a:buFont typeface="Arial" panose="020B0604020202020204" pitchFamily="34" charset="0"/>
              <a:buChar char="•"/>
            </a:pPr>
            <a:r>
              <a:rPr lang="en-GB" sz="2200" dirty="0"/>
              <a:t>Hampshire and Isle of Wight have a population of </a:t>
            </a:r>
            <a:r>
              <a:rPr lang="en-GB" sz="2200" b="1" dirty="0"/>
              <a:t>1.9m people</a:t>
            </a:r>
          </a:p>
          <a:p>
            <a:pPr lvl="0">
              <a:buFont typeface="Arial" panose="020B0604020202020204" pitchFamily="34" charset="0"/>
              <a:buChar char="•"/>
            </a:pPr>
            <a:r>
              <a:rPr lang="en-GB" sz="2200" dirty="0"/>
              <a:t>Wide </a:t>
            </a:r>
            <a:r>
              <a:rPr lang="en-GB" sz="2200" b="1" dirty="0"/>
              <a:t>variety of social demographics</a:t>
            </a:r>
            <a:r>
              <a:rPr lang="en-GB" sz="2200" dirty="0"/>
              <a:t>, income brackets, age profiles, historical </a:t>
            </a:r>
            <a:r>
              <a:rPr lang="en-GB" sz="2200" dirty="0" smtClean="0"/>
              <a:t>context</a:t>
            </a:r>
            <a:r>
              <a:rPr lang="en-GB" sz="2200" dirty="0"/>
              <a:t>, coastal activity, urban development and </a:t>
            </a:r>
            <a:r>
              <a:rPr lang="en-GB" sz="2200" dirty="0" smtClean="0"/>
              <a:t>rural &amp; </a:t>
            </a:r>
            <a:r>
              <a:rPr lang="en-GB" sz="2200" dirty="0"/>
              <a:t>farming areas</a:t>
            </a:r>
          </a:p>
          <a:p>
            <a:pPr lvl="0">
              <a:buFont typeface="Arial" panose="020B0604020202020204" pitchFamily="34" charset="0"/>
              <a:buChar char="•"/>
            </a:pPr>
            <a:r>
              <a:rPr lang="en-GB" sz="2200" dirty="0" smtClean="0"/>
              <a:t>H &amp; IOW contains </a:t>
            </a:r>
            <a:r>
              <a:rPr lang="en-GB" sz="2200" dirty="0"/>
              <a:t>pockets of deprivation amongst the most severe in the country with </a:t>
            </a:r>
            <a:r>
              <a:rPr lang="en-GB" sz="2200" b="1" dirty="0"/>
              <a:t>46 areas falling into the 10% most deprived areas </a:t>
            </a:r>
            <a:r>
              <a:rPr lang="en-GB" sz="2200" dirty="0"/>
              <a:t>in England, according to IMD data, with a further 68 areas falling into the 11% to 20% most deprived areas</a:t>
            </a:r>
          </a:p>
          <a:p>
            <a:pPr lvl="0">
              <a:buFont typeface="Arial" panose="020B0604020202020204" pitchFamily="34" charset="0"/>
              <a:buChar char="•"/>
            </a:pPr>
            <a:r>
              <a:rPr lang="en-GB" sz="2200" dirty="0"/>
              <a:t>There is a huge amount of unmet need and this is growing. In 2020, </a:t>
            </a:r>
            <a:r>
              <a:rPr lang="en-GB" sz="2200" b="1" dirty="0"/>
              <a:t>£4.7m of requests went unsupported. </a:t>
            </a:r>
            <a:r>
              <a:rPr lang="en-GB" sz="2200" dirty="0"/>
              <a:t>Which means we still have a lot to do to meet the </a:t>
            </a:r>
            <a:r>
              <a:rPr lang="en-GB" sz="2200" dirty="0" smtClean="0"/>
              <a:t>ever-increasing </a:t>
            </a:r>
            <a:r>
              <a:rPr lang="en-GB" sz="2200" dirty="0"/>
              <a:t>need </a:t>
            </a:r>
          </a:p>
          <a:p>
            <a:endParaRPr lang="en-GB"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745506" y="2240886"/>
            <a:ext cx="3978266" cy="2983699"/>
          </a:xfrm>
        </p:spPr>
      </p:pic>
    </p:spTree>
    <p:extLst>
      <p:ext uri="{BB962C8B-B14F-4D97-AF65-F5344CB8AC3E}">
        <p14:creationId xmlns:p14="http://schemas.microsoft.com/office/powerpoint/2010/main" val="151070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we allocated our </a:t>
            </a:r>
            <a:r>
              <a:rPr lang="en-GB" dirty="0" smtClean="0"/>
              <a:t>grants </a:t>
            </a:r>
            <a:r>
              <a:rPr lang="en-GB" dirty="0"/>
              <a:t>in 2020</a:t>
            </a:r>
          </a:p>
        </p:txBody>
      </p:sp>
      <p:sp>
        <p:nvSpPr>
          <p:cNvPr id="3" name="Content Placeholder 2"/>
          <p:cNvSpPr>
            <a:spLocks noGrp="1"/>
          </p:cNvSpPr>
          <p:nvPr>
            <p:ph sz="half" idx="1"/>
          </p:nvPr>
        </p:nvSpPr>
        <p:spPr>
          <a:xfrm>
            <a:off x="676655" y="1998133"/>
            <a:ext cx="5482099" cy="3857721"/>
          </a:xfrm>
        </p:spPr>
        <p:txBody>
          <a:bodyPr>
            <a:normAutofit lnSpcReduction="10000"/>
          </a:bodyPr>
          <a:lstStyle/>
          <a:p>
            <a:pPr>
              <a:buFont typeface="Arial" panose="020B0604020202020204" pitchFamily="34" charset="0"/>
              <a:buChar char="•"/>
            </a:pPr>
            <a:r>
              <a:rPr lang="en-GB" dirty="0"/>
              <a:t>Awarded grants totalling £2.3m</a:t>
            </a:r>
          </a:p>
          <a:p>
            <a:pPr>
              <a:buFont typeface="Arial" panose="020B0604020202020204" pitchFamily="34" charset="0"/>
              <a:buChar char="•"/>
            </a:pPr>
            <a:r>
              <a:rPr lang="en-GB" dirty="0"/>
              <a:t>Supported 462 community projects and causes</a:t>
            </a:r>
          </a:p>
          <a:p>
            <a:pPr>
              <a:buFont typeface="Arial" panose="020B0604020202020204" pitchFamily="34" charset="0"/>
              <a:buChar char="•"/>
            </a:pPr>
            <a:r>
              <a:rPr lang="en-GB" dirty="0"/>
              <a:t>Average grant size was £4,993  - up from £2,200</a:t>
            </a:r>
          </a:p>
          <a:p>
            <a:pPr>
              <a:buFont typeface="Arial" panose="020B0604020202020204" pitchFamily="34" charset="0"/>
              <a:buChar char="•"/>
            </a:pPr>
            <a:r>
              <a:rPr lang="en-GB" dirty="0"/>
              <a:t>243 organisations new to HIWCF</a:t>
            </a:r>
            <a:br>
              <a:rPr lang="en-GB" dirty="0"/>
            </a:br>
            <a:r>
              <a:rPr lang="en-GB" dirty="0"/>
              <a:t> received grants (up from 92 in 2019</a:t>
            </a:r>
            <a:r>
              <a:rPr lang="en-GB" dirty="0" smtClean="0"/>
              <a:t>)</a:t>
            </a:r>
          </a:p>
          <a:p>
            <a:pPr>
              <a:buFont typeface="Arial" panose="020B0604020202020204" pitchFamily="34" charset="0"/>
              <a:buChar char="•"/>
            </a:pPr>
            <a:r>
              <a:rPr lang="en-GB" dirty="0" smtClean="0"/>
              <a:t>Enormous HIWCF activity in response to enormous community response to COVID</a:t>
            </a:r>
            <a:endParaRPr lang="en-GB" dirty="0"/>
          </a:p>
          <a:p>
            <a:pPr>
              <a:buFont typeface="Arial" panose="020B0604020202020204" pitchFamily="34" charset="0"/>
              <a:buChar char="•"/>
            </a:pPr>
            <a:r>
              <a:rPr lang="en-GB" dirty="0" smtClean="0"/>
              <a:t>…But </a:t>
            </a:r>
            <a:r>
              <a:rPr lang="en-GB" dirty="0"/>
              <a:t>£</a:t>
            </a:r>
            <a:r>
              <a:rPr lang="en-GB" dirty="0" smtClean="0"/>
              <a:t>4.7m </a:t>
            </a:r>
            <a:r>
              <a:rPr lang="en-GB" dirty="0"/>
              <a:t>in unmet need</a:t>
            </a:r>
          </a:p>
        </p:txBody>
      </p:sp>
      <p:sp>
        <p:nvSpPr>
          <p:cNvPr id="6" name="TextBox 5"/>
          <p:cNvSpPr txBox="1"/>
          <p:nvPr/>
        </p:nvSpPr>
        <p:spPr>
          <a:xfrm>
            <a:off x="7863841" y="1376979"/>
            <a:ext cx="1861072" cy="1463040"/>
          </a:xfrm>
          <a:prstGeom prst="rect">
            <a:avLst/>
          </a:prstGeom>
          <a:noFill/>
        </p:spPr>
        <p:txBody>
          <a:bodyPr wrap="square" rtlCol="0">
            <a:spAutoFit/>
          </a:bodyPr>
          <a:lstStyle/>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5455" y="2278568"/>
            <a:ext cx="5232042" cy="2491449"/>
          </a:xfrm>
          <a:prstGeom prst="rect">
            <a:avLst/>
          </a:prstGeom>
        </p:spPr>
      </p:pic>
    </p:spTree>
    <p:extLst>
      <p:ext uri="{BB962C8B-B14F-4D97-AF65-F5344CB8AC3E}">
        <p14:creationId xmlns:p14="http://schemas.microsoft.com/office/powerpoint/2010/main" val="505616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34C72-F27D-E241-AA1F-B03D7B12B0A3}"/>
              </a:ext>
            </a:extLst>
          </p:cNvPr>
          <p:cNvSpPr>
            <a:spLocks noGrp="1"/>
          </p:cNvSpPr>
          <p:nvPr>
            <p:ph type="title"/>
          </p:nvPr>
        </p:nvSpPr>
        <p:spPr/>
        <p:txBody>
          <a:bodyPr/>
          <a:lstStyle/>
          <a:p>
            <a:r>
              <a:rPr lang="en-US" dirty="0"/>
              <a:t>What are we doing to meet this need </a:t>
            </a:r>
          </a:p>
        </p:txBody>
      </p:sp>
      <p:sp>
        <p:nvSpPr>
          <p:cNvPr id="3" name="Content Placeholder 2">
            <a:extLst>
              <a:ext uri="{FF2B5EF4-FFF2-40B4-BE49-F238E27FC236}">
                <a16:creationId xmlns:a16="http://schemas.microsoft.com/office/drawing/2014/main" id="{18AD2B29-DF88-3240-97E5-4EC1E2576D11}"/>
              </a:ext>
            </a:extLst>
          </p:cNvPr>
          <p:cNvSpPr>
            <a:spLocks noGrp="1"/>
          </p:cNvSpPr>
          <p:nvPr>
            <p:ph idx="1"/>
          </p:nvPr>
        </p:nvSpPr>
        <p:spPr>
          <a:xfrm>
            <a:off x="676656" y="2011680"/>
            <a:ext cx="10914980" cy="4185920"/>
          </a:xfrm>
        </p:spPr>
        <p:txBody>
          <a:bodyPr>
            <a:normAutofit/>
          </a:bodyPr>
          <a:lstStyle/>
          <a:p>
            <a:pPr>
              <a:buFont typeface="Arial" panose="020B0604020202020204" pitchFamily="34" charset="0"/>
              <a:buChar char="•"/>
            </a:pPr>
            <a:r>
              <a:rPr lang="en-US" sz="2800" dirty="0"/>
              <a:t>Investing in fundraising and fund development </a:t>
            </a:r>
            <a:endParaRPr lang="en-US" sz="2800" dirty="0" smtClean="0"/>
          </a:p>
          <a:p>
            <a:pPr>
              <a:buFont typeface="Arial" panose="020B0604020202020204" pitchFamily="34" charset="0"/>
              <a:buChar char="•"/>
            </a:pPr>
            <a:r>
              <a:rPr lang="en-US" sz="2800" dirty="0" smtClean="0"/>
              <a:t>Reviewing </a:t>
            </a:r>
            <a:r>
              <a:rPr lang="en-US" sz="2800" dirty="0"/>
              <a:t>grant applications over the past year and supplementing with independent research to understand needs to help inform </a:t>
            </a:r>
            <a:r>
              <a:rPr lang="en-US" sz="2800" dirty="0" smtClean="0"/>
              <a:t>our future </a:t>
            </a:r>
            <a:r>
              <a:rPr lang="en-US" sz="2800" dirty="0"/>
              <a:t>priorities. </a:t>
            </a:r>
          </a:p>
          <a:p>
            <a:pPr>
              <a:buFont typeface="Arial" panose="020B0604020202020204" pitchFamily="34" charset="0"/>
              <a:buChar char="•"/>
            </a:pPr>
            <a:r>
              <a:rPr lang="en-US" sz="2800" dirty="0"/>
              <a:t>Working with growing range of organisations to ensure we are reaching new organisations and communities.</a:t>
            </a:r>
          </a:p>
          <a:p>
            <a:pPr>
              <a:buFont typeface="Arial" panose="020B0604020202020204" pitchFamily="34" charset="0"/>
              <a:buChar char="•"/>
            </a:pPr>
            <a:r>
              <a:rPr lang="en-US" sz="2800" dirty="0" smtClean="0"/>
              <a:t>Reaching out to our communities in new ways (</a:t>
            </a:r>
            <a:r>
              <a:rPr lang="en-US" sz="2800" dirty="0" err="1" smtClean="0"/>
              <a:t>eg</a:t>
            </a:r>
            <a:r>
              <a:rPr lang="en-US" sz="2800" dirty="0" smtClean="0"/>
              <a:t> </a:t>
            </a:r>
            <a:r>
              <a:rPr lang="en-US" sz="2800" dirty="0" smtClean="0"/>
              <a:t>webinars) to ensure </a:t>
            </a:r>
            <a:r>
              <a:rPr lang="en-US" sz="2800" dirty="0" smtClean="0"/>
              <a:t>potential </a:t>
            </a:r>
            <a:r>
              <a:rPr lang="en-US" sz="2800" dirty="0" smtClean="0"/>
              <a:t>grantees have the knowledge and confidence to apply. </a:t>
            </a:r>
            <a:endParaRPr lang="en-US" sz="2800" dirty="0"/>
          </a:p>
          <a:p>
            <a:pPr>
              <a:buFont typeface="Arial" panose="020B0604020202020204" pitchFamily="34" charset="0"/>
              <a:buChar char="•"/>
            </a:pPr>
            <a:r>
              <a:rPr lang="en-US" sz="2800" dirty="0"/>
              <a:t>Looking at how we make criteria clearer for </a:t>
            </a:r>
            <a:r>
              <a:rPr lang="en-US" sz="2800" dirty="0" smtClean="0"/>
              <a:t>applicants. </a:t>
            </a:r>
            <a:endParaRPr lang="en-US" sz="2800" dirty="0"/>
          </a:p>
          <a:p>
            <a:endParaRPr lang="en-US" dirty="0"/>
          </a:p>
          <a:p>
            <a:endParaRPr lang="en-US" dirty="0"/>
          </a:p>
        </p:txBody>
      </p:sp>
    </p:spTree>
    <p:extLst>
      <p:ext uri="{BB962C8B-B14F-4D97-AF65-F5344CB8AC3E}">
        <p14:creationId xmlns:p14="http://schemas.microsoft.com/office/powerpoint/2010/main" val="1906895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C38C6F4B9DA14286FE493518C79723" ma:contentTypeVersion="13" ma:contentTypeDescription="Create a new document." ma:contentTypeScope="" ma:versionID="cdcd56986c2f9602cc4389a7efad7b9a">
  <xsd:schema xmlns:xsd="http://www.w3.org/2001/XMLSchema" xmlns:xs="http://www.w3.org/2001/XMLSchema" xmlns:p="http://schemas.microsoft.com/office/2006/metadata/properties" xmlns:ns2="a8bd5bf3-bac3-4d02-ba13-120a6ea3121a" xmlns:ns3="861bd6f8-78aa-47e1-8ba3-38b7ea929eaf" targetNamespace="http://schemas.microsoft.com/office/2006/metadata/properties" ma:root="true" ma:fieldsID="877519c563d0e0cc68c44dbbbb012d38" ns2:_="" ns3:_="">
    <xsd:import namespace="a8bd5bf3-bac3-4d02-ba13-120a6ea3121a"/>
    <xsd:import namespace="861bd6f8-78aa-47e1-8ba3-38b7ea929ea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d5bf3-bac3-4d02-ba13-120a6ea31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61bd6f8-78aa-47e1-8ba3-38b7ea929ea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61bd6f8-78aa-47e1-8ba3-38b7ea929eaf">
      <UserInfo>
        <DisplayName>Lucy Sweet</DisplayName>
        <AccountId>12</AccountId>
        <AccountType/>
      </UserInfo>
      <UserInfo>
        <DisplayName>Michelle</DisplayName>
        <AccountId>14</AccountId>
        <AccountType/>
      </UserInfo>
      <UserInfo>
        <DisplayName>Jo</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54ADFE-2CF3-4F3A-8DA4-7C6A789A7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bd5bf3-bac3-4d02-ba13-120a6ea3121a"/>
    <ds:schemaRef ds:uri="861bd6f8-78aa-47e1-8ba3-38b7ea929e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62D150-4981-4718-A769-11D35404F111}">
  <ds:schemaRefs>
    <ds:schemaRef ds:uri="http://schemas.microsoft.com/office/2006/metadata/properties"/>
    <ds:schemaRef ds:uri="http://schemas.microsoft.com/office/2006/documentManagement/types"/>
    <ds:schemaRef ds:uri="a8bd5bf3-bac3-4d02-ba13-120a6ea3121a"/>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861bd6f8-78aa-47e1-8ba3-38b7ea929eaf"/>
    <ds:schemaRef ds:uri="http://www.w3.org/XML/1998/namespace"/>
  </ds:schemaRefs>
</ds:datastoreItem>
</file>

<file path=customXml/itemProps3.xml><?xml version="1.0" encoding="utf-8"?>
<ds:datastoreItem xmlns:ds="http://schemas.openxmlformats.org/officeDocument/2006/customXml" ds:itemID="{0B26B47B-AD3F-4A0B-B333-D5787BD7C1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2204</TotalTime>
  <Words>1591</Words>
  <Application>Microsoft Office PowerPoint</Application>
  <PresentationFormat>Widescreen</PresentationFormat>
  <Paragraphs>163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 Light</vt:lpstr>
      <vt:lpstr>Wingdings</vt:lpstr>
      <vt:lpstr>Metropolitan</vt:lpstr>
      <vt:lpstr>Hampshire &amp; Isle of Wight Community Foundation</vt:lpstr>
      <vt:lpstr>Our Vision</vt:lpstr>
      <vt:lpstr>Our Mission</vt:lpstr>
      <vt:lpstr>Overview of Community Foundations</vt:lpstr>
      <vt:lpstr>What is HIWCF?</vt:lpstr>
      <vt:lpstr>Our impact</vt:lpstr>
      <vt:lpstr>Issues Facing HIWCF</vt:lpstr>
      <vt:lpstr>How we allocated our grants in 2020</vt:lpstr>
      <vt:lpstr>What are we doing to meet this need </vt:lpstr>
      <vt:lpstr>Challenges and opportunities </vt:lpstr>
      <vt:lpstr> Current and upcoming funding streams </vt:lpstr>
      <vt:lpstr> Current and upcoming funding streams </vt:lpstr>
      <vt:lpstr> Current and upcoming funding streams </vt:lpstr>
      <vt:lpstr> Current and upcoming funding streams </vt:lpstr>
      <vt:lpstr>PowerPoint Presentation</vt:lpstr>
      <vt:lpstr>PowerPoint Presentation</vt:lpstr>
      <vt:lpstr>PowerPoint Presentation</vt:lpstr>
      <vt:lpstr>PowerPoint Presentation</vt:lpstr>
      <vt:lpstr>Follow 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dc:creator>
  <cp:lastModifiedBy>CEO</cp:lastModifiedBy>
  <cp:revision>140</cp:revision>
  <cp:lastPrinted>2018-10-08T12:40:08Z</cp:lastPrinted>
  <dcterms:created xsi:type="dcterms:W3CDTF">2018-10-04T13:09:50Z</dcterms:created>
  <dcterms:modified xsi:type="dcterms:W3CDTF">2021-09-28T15:30:18Z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0x01010079C38C6F4B9DA14286FE493518C79723</vt:lpwstr>
  </property>
</Properties>
</file>