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65" r:id="rId5"/>
    <p:sldId id="264" r:id="rId6"/>
    <p:sldId id="266" r:id="rId7"/>
    <p:sldId id="267" r:id="rId8"/>
    <p:sldId id="269" r:id="rId9"/>
    <p:sldId id="26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3366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F386-60C2-43D2-BF12-076AB2A76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0AC0D-5F5D-4586-9C6A-CFCB76A4A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22D4D-5B5F-44C1-9679-69E81C5F6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57663-3DD5-40CD-B3C4-071F4FE74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D8D55-1717-4BB9-92AC-E97192FF0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028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DA263-52B1-40A9-9448-B0361649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E705E5-7A46-4375-9E0D-B6C1B3054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9078B-42AE-443B-B6F4-AB69EFD1F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27755-344B-40C2-8A27-A50839FE2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7F606-6EDA-4520-87E1-CE8BCCE7D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470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2F1D89-70B5-4150-973F-946D30B95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5252-4CF3-4A6A-98B9-93FABD23C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EDB53-3A26-489C-B01D-09597FE5D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53092-4A35-4100-90C4-985AB7C9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8131-DA09-46DB-92C4-7F55F97E7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40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C23CA-72C3-4505-A4A5-F96C0CDB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4414C-F401-4E4F-9B0F-692946703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34EDE-8084-42E5-AAF3-90BB60BA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DAF78-27A5-40D7-9ED4-CE4231A12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6D726-4E31-43E5-9655-01E83B55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151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6402C-5C5F-4462-B153-46FB32D86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72EE9-8357-4B79-9BD7-AEFD2EABF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672AD-D8AC-4B0C-B8BA-B1FF9C8DD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9AB96-83B0-4F65-8D7F-0646543E1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FDB31-DAD7-46FF-BB83-0E3C02D14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38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D2617-D3B9-4F3B-8BB6-66B79526B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B45D7-EC28-4A22-A457-E7C3091AD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CECD0-345A-4907-9B3C-99D28A548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2D808-0D94-4A19-8493-CFA52FF5B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7A394-DF99-4A92-B9F6-7741F9D1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CBE67-5160-4BF4-BBCC-3324268EE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65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B8A48-C0DD-4F6D-BDFC-2A27804A6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FA364-B934-477A-AD8E-2F5CE3755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F316E-078B-40EB-A28B-7A47B0B9B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7D229-07B5-40F9-845D-AB66F4809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649CA2-B7EA-4258-B5A3-5756893F4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2F2425-FE1A-4491-BA3D-24D47BEEF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F3227-94DE-4A7F-9E0D-7B3D38C0A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A0EE87-CF34-4162-98D2-A59AE1DDE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5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E10BB-EE5E-4C9F-B4B7-00CA6BAA7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EFC09-B14C-4220-9645-B02803F5B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13291F-EBB4-4CD6-97D9-F5BACE955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923B25-DBE0-46C7-BC17-5F4931F2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59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8C91FB-D210-41E8-9417-E90FDDC8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71DB7C-896A-4782-97B1-7D4EB7193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AA4846-B366-4643-844C-E460B75FC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86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47DB5-6C1E-4369-816A-AD1F47E2A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41ED9-BD19-42E7-9AE4-B5026D5C7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2E3A39-DC4C-4675-A7C0-D1DE491A9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A1D2B-1CF4-4668-B03A-FAF40F9F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07F42-BBF6-4F39-B8D0-DBAB7E6B8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A07BE-9403-4E90-A154-69462263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0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93413-0789-4BD9-85AC-85FDBE7BF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0F39D8-16EA-4A58-9807-C2DD2A7D8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9E275A-A6A8-4765-A7B0-9B9116C4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2419DA-AA26-44CB-A416-67DEA95B4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CCC1C-7523-4338-8C2E-92ADF9E4D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3C5B3-83BE-4BA5-9105-BEA8C5E67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162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70C335-B0FD-44EC-B89E-CAB6523DE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3C5EB-2DBE-4358-ABB6-E349D6161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B3649-9428-407C-8AA2-F940E69EAD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345E4-5A4D-46AA-A4EC-C45572858098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901F2-460C-4D04-B4C6-3FFEAD3DF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A4762-B3CD-40D9-B2F2-75784543D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7DAC0-F586-41FA-91AB-8D5F59D6B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7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roadhurstmentalhealthcharity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broadhurstsmallgrants@gmail.com" TargetMode="External"/><Relationship Id="rId2" Type="http://schemas.openxmlformats.org/officeDocument/2006/relationships/hyperlink" Target="http://broadhurstltd.co.uk/smallgrant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roadhurstmentalhealthcharity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517"/>
            <a:ext cx="10515600" cy="4742446"/>
          </a:xfrm>
        </p:spPr>
        <p:txBody>
          <a:bodyPr/>
          <a:lstStyle/>
          <a:p>
            <a:pPr algn="ctr"/>
            <a:endParaRPr lang="en-GB" dirty="0"/>
          </a:p>
          <a:p>
            <a:pPr marL="0" indent="0" algn="ctr">
              <a:buNone/>
            </a:pPr>
            <a:r>
              <a:rPr lang="en-GB" sz="3600" dirty="0"/>
              <a:t>Meet the funders – 29</a:t>
            </a:r>
            <a:r>
              <a:rPr lang="en-GB" sz="3600" baseline="30000" dirty="0"/>
              <a:t>th</a:t>
            </a:r>
            <a:r>
              <a:rPr lang="en-GB" sz="3600" dirty="0"/>
              <a:t> September 2021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600" dirty="0"/>
              <a:t>Olive O’Dowd-Booth (Chair of Trustees)</a:t>
            </a:r>
          </a:p>
          <a:p>
            <a:pPr marL="0" indent="0" algn="ctr">
              <a:buNone/>
            </a:pPr>
            <a:r>
              <a:rPr lang="en-GB" sz="3600" dirty="0"/>
              <a:t>Simon Walker (Treasurer)</a:t>
            </a:r>
            <a:r>
              <a:rPr lang="en-GB" dirty="0"/>
              <a:t> </a:t>
            </a:r>
            <a:br>
              <a:rPr lang="en-GB" dirty="0"/>
            </a:b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0448" y="399427"/>
            <a:ext cx="2896242" cy="90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770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to apply and how we work with you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3600" dirty="0">
                <a:solidFill>
                  <a:srgbClr val="FF0000"/>
                </a:solidFill>
                <a:latin typeface="Calibri" panose="020F0502020204030204"/>
              </a:rPr>
              <a:t>Projects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sz="3600" dirty="0">
              <a:solidFill>
                <a:srgbClr val="FF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have an idea and a plan, contact us 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3600" dirty="0">
                <a:solidFill>
                  <a:prstClr val="black"/>
                </a:solidFill>
                <a:latin typeface="Calibri" panose="020F0502020204030204"/>
                <a:hlinkClick r:id="rId2"/>
              </a:rPr>
              <a:t>broadhurstmentalhealthcharity@gmail.com</a:t>
            </a:r>
            <a:endParaRPr lang="en-GB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448" y="399427"/>
            <a:ext cx="2896242" cy="90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89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5820"/>
          </a:xfrm>
        </p:spPr>
        <p:txBody>
          <a:bodyPr/>
          <a:lstStyle/>
          <a:p>
            <a:pPr algn="ctr">
              <a:lnSpc>
                <a:spcPct val="50000"/>
              </a:lnSpc>
            </a:pP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9058"/>
            <a:ext cx="10515600" cy="4016843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About us (a brief history)</a:t>
            </a:r>
          </a:p>
          <a:p>
            <a:r>
              <a:rPr lang="en-GB" sz="2400" dirty="0"/>
              <a:t>Broadhurst Welcome Home Community Limited</a:t>
            </a:r>
          </a:p>
          <a:p>
            <a:r>
              <a:rPr lang="en-GB" sz="2400" dirty="0"/>
              <a:t>Founded in 1967, funds raised by the people and churches in Rushmoor</a:t>
            </a:r>
          </a:p>
          <a:p>
            <a:r>
              <a:rPr lang="en-GB" sz="2400" dirty="0"/>
              <a:t>Original purpose - to provide residential care and rehabilitation for those with severe mental illness who needed to be discharged from long term MH inpatient care into the community</a:t>
            </a:r>
          </a:p>
          <a:p>
            <a:r>
              <a:rPr lang="en-GB" sz="2400" dirty="0"/>
              <a:t>Times have changed, buildings sold (Briarwood/Conifers) and resultant funds invested</a:t>
            </a:r>
          </a:p>
          <a:p>
            <a:r>
              <a:rPr lang="en-GB" sz="2400" dirty="0"/>
              <a:t>Now available for community funding – but we still focus on mental health</a:t>
            </a:r>
          </a:p>
          <a:p>
            <a:endParaRPr lang="en-GB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24" y="365125"/>
            <a:ext cx="2896242" cy="905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F2EE78-3721-406B-B5AA-73B260304F2E}"/>
              </a:ext>
            </a:extLst>
          </p:cNvPr>
          <p:cNvSpPr txBox="1"/>
          <p:nvPr/>
        </p:nvSpPr>
        <p:spPr>
          <a:xfrm>
            <a:off x="6350466" y="843240"/>
            <a:ext cx="5003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GB" sz="1800" dirty="0"/>
              <a:t>Meet the funders – 29</a:t>
            </a:r>
            <a:r>
              <a:rPr lang="en-GB" sz="1800" baseline="30000" dirty="0"/>
              <a:t>th</a:t>
            </a:r>
            <a:r>
              <a:rPr lang="en-GB" sz="1800" dirty="0"/>
              <a:t>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400180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5820"/>
          </a:xfrm>
        </p:spPr>
        <p:txBody>
          <a:bodyPr/>
          <a:lstStyle/>
          <a:p>
            <a:pPr algn="ctr">
              <a:lnSpc>
                <a:spcPct val="50000"/>
              </a:lnSpc>
            </a:pP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185"/>
            <a:ext cx="10515600" cy="47901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3900" dirty="0"/>
              <a:t>About us (some legal bits)</a:t>
            </a:r>
          </a:p>
          <a:p>
            <a:pPr marL="0" indent="0">
              <a:buNone/>
            </a:pPr>
            <a:r>
              <a:rPr lang="en-GB" sz="2200" b="1" dirty="0"/>
              <a:t>Legal status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A limited company (with shares)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Registered under the Co-operative and Community Benefits Societies Act 2014, number 22254R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With exempt charitable status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Regulated by the Financial Conduct Authority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200" dirty="0"/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We are a charity – just not registered with the Charities Commission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200" b="1" dirty="0"/>
              <a:t>Objectives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To provide grants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Supporting people with mental illness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In the </a:t>
            </a:r>
            <a:r>
              <a:rPr lang="en-GB" sz="2200" dirty="0" err="1"/>
              <a:t>Rushmoor</a:t>
            </a:r>
            <a:r>
              <a:rPr lang="en-GB" sz="2200" dirty="0"/>
              <a:t> area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200" dirty="0"/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Assisting individuals with recovery and independent living</a:t>
            </a:r>
          </a:p>
          <a:p>
            <a:pPr marL="504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200" dirty="0"/>
              <a:t>Supporting projects that promote recovery and independence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24" y="365125"/>
            <a:ext cx="2896242" cy="905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F2EE78-3721-406B-B5AA-73B260304F2E}"/>
              </a:ext>
            </a:extLst>
          </p:cNvPr>
          <p:cNvSpPr txBox="1"/>
          <p:nvPr/>
        </p:nvSpPr>
        <p:spPr>
          <a:xfrm>
            <a:off x="6350466" y="843240"/>
            <a:ext cx="5003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GB" sz="1800" dirty="0"/>
              <a:t>Meet the funders – 29</a:t>
            </a:r>
            <a:r>
              <a:rPr lang="en-GB" sz="1800" baseline="30000" dirty="0"/>
              <a:t>th</a:t>
            </a:r>
            <a:r>
              <a:rPr lang="en-GB" sz="1800" dirty="0"/>
              <a:t>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1232250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5820"/>
          </a:xfrm>
        </p:spPr>
        <p:txBody>
          <a:bodyPr/>
          <a:lstStyle/>
          <a:p>
            <a:pPr algn="ctr">
              <a:lnSpc>
                <a:spcPct val="50000"/>
              </a:lnSpc>
            </a:pP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9058"/>
            <a:ext cx="10515600" cy="401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What we are currently supporting</a:t>
            </a:r>
          </a:p>
          <a:p>
            <a:pPr marL="0" indent="0">
              <a:buNone/>
            </a:pPr>
            <a:endParaRPr lang="en-GB" sz="2400" dirty="0"/>
          </a:p>
          <a:p>
            <a:pPr marL="457200" lvl="1" indent="0">
              <a:buNone/>
            </a:pPr>
            <a:r>
              <a:rPr lang="en-GB" sz="3200" dirty="0">
                <a:solidFill>
                  <a:srgbClr val="FF0000"/>
                </a:solidFill>
              </a:rPr>
              <a:t> Small Grants </a:t>
            </a:r>
            <a:r>
              <a:rPr lang="en-GB" sz="3200" dirty="0"/>
              <a:t>–</a:t>
            </a: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To individuals with significant mental illness (SMI)          </a:t>
            </a:r>
          </a:p>
          <a:p>
            <a:pPr marL="457200" lvl="1" indent="0">
              <a:buNone/>
            </a:pPr>
            <a:r>
              <a:rPr lang="en-GB" sz="3200" dirty="0">
                <a:solidFill>
                  <a:srgbClr val="FF0000"/>
                </a:solidFill>
              </a:rPr>
              <a:t> Small Groups</a:t>
            </a:r>
          </a:p>
          <a:p>
            <a:pPr lvl="2"/>
            <a:r>
              <a:rPr lang="en-GB" sz="2800" dirty="0"/>
              <a:t>	Camberley District Open Mind Association</a:t>
            </a:r>
          </a:p>
          <a:p>
            <a:pPr lvl="2"/>
            <a:r>
              <a:rPr lang="en-GB" sz="2800" dirty="0"/>
              <a:t>	Service User Group Support</a:t>
            </a:r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24" y="365125"/>
            <a:ext cx="2896242" cy="905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F2EE78-3721-406B-B5AA-73B260304F2E}"/>
              </a:ext>
            </a:extLst>
          </p:cNvPr>
          <p:cNvSpPr txBox="1"/>
          <p:nvPr/>
        </p:nvSpPr>
        <p:spPr>
          <a:xfrm>
            <a:off x="6350466" y="843240"/>
            <a:ext cx="5003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GB" sz="1800" dirty="0"/>
              <a:t>Meet the funders – 29</a:t>
            </a:r>
            <a:r>
              <a:rPr lang="en-GB" sz="1800" baseline="30000" dirty="0"/>
              <a:t>th</a:t>
            </a:r>
            <a:r>
              <a:rPr lang="en-GB" sz="1800" dirty="0"/>
              <a:t>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3014602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5820"/>
          </a:xfrm>
        </p:spPr>
        <p:txBody>
          <a:bodyPr/>
          <a:lstStyle/>
          <a:p>
            <a:pPr algn="ctr">
              <a:lnSpc>
                <a:spcPct val="50000"/>
              </a:lnSpc>
            </a:pP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9058"/>
            <a:ext cx="10515600" cy="401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What we are currently supporting</a:t>
            </a:r>
          </a:p>
          <a:p>
            <a:pPr marL="0" indent="0">
              <a:buNone/>
            </a:pPr>
            <a:r>
              <a:rPr lang="en-GB" sz="3600" dirty="0"/>
              <a:t>	</a:t>
            </a:r>
            <a:r>
              <a:rPr lang="en-GB" sz="3200" dirty="0">
                <a:solidFill>
                  <a:srgbClr val="FF0000"/>
                </a:solidFill>
              </a:rPr>
              <a:t>Projects 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dirty="0"/>
              <a:t>Blooming Marvellous – </a:t>
            </a:r>
            <a:r>
              <a:rPr lang="en-GB" dirty="0">
                <a:solidFill>
                  <a:srgbClr val="FF0000"/>
                </a:solidFill>
              </a:rPr>
              <a:t>RVS</a:t>
            </a:r>
          </a:p>
          <a:p>
            <a:r>
              <a:rPr lang="en-GB" dirty="0"/>
              <a:t>Community Partnership/ Financial Inclusion – </a:t>
            </a:r>
            <a:r>
              <a:rPr lang="en-GB" dirty="0">
                <a:solidFill>
                  <a:srgbClr val="FF0000"/>
                </a:solidFill>
              </a:rPr>
              <a:t>Rushmoor CAB</a:t>
            </a:r>
          </a:p>
          <a:p>
            <a:r>
              <a:rPr lang="en-GB" dirty="0"/>
              <a:t>Life Coaching – </a:t>
            </a:r>
            <a:r>
              <a:rPr lang="en-GB" dirty="0">
                <a:solidFill>
                  <a:srgbClr val="FF0000"/>
                </a:solidFill>
              </a:rPr>
              <a:t>The Source YP Charity</a:t>
            </a:r>
          </a:p>
          <a:p>
            <a:r>
              <a:rPr lang="en-GB" dirty="0"/>
              <a:t>Mental Health Service – </a:t>
            </a:r>
            <a:r>
              <a:rPr lang="en-GB" dirty="0">
                <a:solidFill>
                  <a:srgbClr val="FF0000"/>
                </a:solidFill>
              </a:rPr>
              <a:t>The Vine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24" y="365125"/>
            <a:ext cx="2896242" cy="905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F2EE78-3721-406B-B5AA-73B260304F2E}"/>
              </a:ext>
            </a:extLst>
          </p:cNvPr>
          <p:cNvSpPr txBox="1"/>
          <p:nvPr/>
        </p:nvSpPr>
        <p:spPr>
          <a:xfrm>
            <a:off x="6350466" y="843240"/>
            <a:ext cx="5003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GB" sz="1800" dirty="0"/>
              <a:t>Meet the funders – 29</a:t>
            </a:r>
            <a:r>
              <a:rPr lang="en-GB" sz="1800" baseline="30000" dirty="0"/>
              <a:t>th</a:t>
            </a:r>
            <a:r>
              <a:rPr lang="en-GB" sz="1800" dirty="0"/>
              <a:t>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1239108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5820"/>
          </a:xfrm>
        </p:spPr>
        <p:txBody>
          <a:bodyPr/>
          <a:lstStyle/>
          <a:p>
            <a:pPr algn="ctr">
              <a:lnSpc>
                <a:spcPct val="50000"/>
              </a:lnSpc>
            </a:pP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6"/>
            <a:ext cx="10515600" cy="4016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How much do we spend</a:t>
            </a:r>
          </a:p>
          <a:p>
            <a:pPr marL="0" indent="0">
              <a:buNone/>
            </a:pPr>
            <a:r>
              <a:rPr lang="en-GB" sz="36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24" y="365125"/>
            <a:ext cx="2896242" cy="905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F2EE78-3721-406B-B5AA-73B260304F2E}"/>
              </a:ext>
            </a:extLst>
          </p:cNvPr>
          <p:cNvSpPr txBox="1"/>
          <p:nvPr/>
        </p:nvSpPr>
        <p:spPr>
          <a:xfrm>
            <a:off x="6350466" y="843240"/>
            <a:ext cx="5003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GB" sz="1800" dirty="0"/>
              <a:t>Meet the funders – 29</a:t>
            </a:r>
            <a:r>
              <a:rPr lang="en-GB" sz="1800" baseline="30000" dirty="0"/>
              <a:t>th</a:t>
            </a:r>
            <a:r>
              <a:rPr lang="en-GB" sz="1800" dirty="0"/>
              <a:t> September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A0AC49-C9E8-46DE-9036-9E806F9C4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124" y="2828313"/>
            <a:ext cx="100393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65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5820"/>
          </a:xfrm>
        </p:spPr>
        <p:txBody>
          <a:bodyPr/>
          <a:lstStyle/>
          <a:p>
            <a:pPr algn="ctr">
              <a:lnSpc>
                <a:spcPct val="50000"/>
              </a:lnSpc>
            </a:pP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6"/>
            <a:ext cx="10515600" cy="4324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900" dirty="0"/>
              <a:t>How to apply and how we work with you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General Criteria</a:t>
            </a:r>
          </a:p>
          <a:p>
            <a:r>
              <a:rPr lang="en-GB" sz="3600" dirty="0"/>
              <a:t>Adults</a:t>
            </a:r>
            <a:r>
              <a:rPr lang="en-GB" sz="3200" dirty="0"/>
              <a:t> – </a:t>
            </a:r>
            <a:r>
              <a:rPr lang="en-GB" sz="2400" dirty="0"/>
              <a:t>over 18yrs</a:t>
            </a:r>
          </a:p>
          <a:p>
            <a:pPr>
              <a:lnSpc>
                <a:spcPct val="100000"/>
              </a:lnSpc>
            </a:pPr>
            <a:r>
              <a:rPr lang="en-GB" sz="3600" dirty="0"/>
              <a:t>SMI – </a:t>
            </a: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diagnosed mental illness (which includes anxiety and depression) which impacts on a person’s psychological and emotional well-being for a sustained period of time and affects their ability to function normally in their life</a:t>
            </a:r>
          </a:p>
          <a:p>
            <a:pPr>
              <a:lnSpc>
                <a:spcPct val="100000"/>
              </a:lnSpc>
            </a:pPr>
            <a:r>
              <a:rPr lang="en-GB" sz="3600" dirty="0"/>
              <a:t>Geography – </a:t>
            </a:r>
            <a:r>
              <a:rPr lang="en-GB" sz="2400" dirty="0"/>
              <a:t>Rushmoor and surrounding areas</a:t>
            </a:r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24" y="365125"/>
            <a:ext cx="2896242" cy="905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F2EE78-3721-406B-B5AA-73B260304F2E}"/>
              </a:ext>
            </a:extLst>
          </p:cNvPr>
          <p:cNvSpPr txBox="1"/>
          <p:nvPr/>
        </p:nvSpPr>
        <p:spPr>
          <a:xfrm>
            <a:off x="6350466" y="843240"/>
            <a:ext cx="5003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GB" sz="1800" dirty="0"/>
              <a:t>Meet the funders – 29</a:t>
            </a:r>
            <a:r>
              <a:rPr lang="en-GB" sz="1800" baseline="30000" dirty="0"/>
              <a:t>th</a:t>
            </a:r>
            <a:r>
              <a:rPr lang="en-GB" sz="1800" dirty="0"/>
              <a:t>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427415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to apply and how we work with you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3600" dirty="0">
                <a:solidFill>
                  <a:srgbClr val="FF0000"/>
                </a:solidFill>
                <a:latin typeface="Calibri" panose="020F0502020204030204"/>
              </a:rPr>
              <a:t>Small Grants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dirty="0">
                <a:latin typeface="Calibri" panose="020F0502020204030204"/>
              </a:rPr>
              <a:t>Current limit of £500 – under review. 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dirty="0">
                <a:latin typeface="Calibri" panose="020F0502020204030204"/>
              </a:rPr>
              <a:t>Applications only received from a worker or group supporting the person in need.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dirty="0">
                <a:latin typeface="Calibri" panose="020F0502020204030204"/>
              </a:rPr>
              <a:t>Those living in Rushmoor and defined local area – Frimley, Mytchett, Ash, Tongham, Upper Hale. Map provided (on website), but if in doubt ask!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dirty="0">
                <a:latin typeface="Calibri" panose="020F0502020204030204"/>
              </a:rPr>
              <a:t>Can apply for anything that promotes recovery for your client – except we do not fund house clearance for hoarding, or expenses related to pets.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dirty="0">
                <a:latin typeface="Calibri" panose="020F0502020204030204"/>
              </a:rPr>
              <a:t>Apply through our website – </a:t>
            </a:r>
            <a:r>
              <a:rPr lang="en-GB" sz="2000" dirty="0">
                <a:latin typeface="Calibri" panose="020F0502020204030204"/>
                <a:hlinkClick r:id="rId2"/>
              </a:rPr>
              <a:t>http://broadhurstltd.co.uk/smallgrants</a:t>
            </a:r>
            <a:r>
              <a:rPr lang="en-GB" sz="2000" dirty="0">
                <a:latin typeface="Calibri" panose="020F0502020204030204"/>
              </a:rPr>
              <a:t> </a:t>
            </a:r>
            <a:endParaRPr lang="en-GB" sz="2000" dirty="0">
              <a:solidFill>
                <a:srgbClr val="3399FF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dirty="0">
                <a:latin typeface="Calibri" panose="020F0502020204030204"/>
              </a:rPr>
              <a:t>If in doubt contact us on </a:t>
            </a:r>
            <a:r>
              <a:rPr lang="en-GB" sz="2000" dirty="0">
                <a:latin typeface="Calibri" panose="020F0502020204030204"/>
                <a:hlinkClick r:id="rId3"/>
              </a:rPr>
              <a:t>broadhurstsmallgrants@gmail.com</a:t>
            </a:r>
            <a:endParaRPr lang="en-GB" sz="2000" dirty="0"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400" dirty="0"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400" dirty="0"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sz="3200" dirty="0">
              <a:solidFill>
                <a:srgbClr val="FF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0448" y="399427"/>
            <a:ext cx="2896242" cy="90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748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7AC0-E201-48DA-87BC-788FD2425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80EF-D0E4-4583-A73F-15300F989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to apply and how we work with you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3600" dirty="0">
                <a:solidFill>
                  <a:srgbClr val="FF0000"/>
                </a:solidFill>
                <a:latin typeface="Calibri" panose="020F0502020204030204"/>
              </a:rPr>
              <a:t>Small Groups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sz="3200" dirty="0">
              <a:solidFill>
                <a:srgbClr val="FF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want to set up a small group that supports people with SMI we have an application procedure.  More details can be provided, so contact us 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3600" dirty="0">
                <a:solidFill>
                  <a:prstClr val="black"/>
                </a:solidFill>
                <a:latin typeface="Calibri" panose="020F0502020204030204"/>
                <a:hlinkClick r:id="rId2"/>
              </a:rPr>
              <a:t>broadhurstmentalhealthcharity@gmail.com</a:t>
            </a:r>
            <a:endParaRPr lang="en-GB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1408D-5EC5-4363-96FA-AD46EEE12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448" y="399427"/>
            <a:ext cx="2896242" cy="90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48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552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Walker</dc:creator>
  <cp:lastModifiedBy>Olive O'Dowd-Booth</cp:lastModifiedBy>
  <cp:revision>5</cp:revision>
  <dcterms:created xsi:type="dcterms:W3CDTF">2021-09-16T09:58:01Z</dcterms:created>
  <dcterms:modified xsi:type="dcterms:W3CDTF">2021-09-20T12:41:13Z</dcterms:modified>
</cp:coreProperties>
</file>