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4"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DM Sans" panose="020B0604020202020204" charset="0"/>
      <p:regular r:id="rId16"/>
    </p:embeddedFont>
    <p:embeddedFont>
      <p:font typeface="DM Sans Bold" panose="020B0604020202020204" charset="0"/>
      <p:regular r:id="rId17"/>
    </p:embeddedFont>
    <p:embeddedFont>
      <p:font typeface="League Spartan" panose="020B0604020202020204" charset="0"/>
      <p:regular r:id="rId18"/>
    </p:embeddedFont>
    <p:embeddedFont>
      <p:font typeface="Open Sans" panose="020B0606030504020204" pitchFamily="34" charset="0"/>
      <p:regular r:id="rId19"/>
      <p:bold r:id="rId20"/>
      <p:italic r:id="rId21"/>
      <p:boldItalic r:id="rId22"/>
    </p:embeddedFont>
    <p:embeddedFont>
      <p:font typeface="Open Sans Bold" panose="020B0806030504020204" charset="0"/>
      <p:regular r:id="rId23"/>
    </p:embeddedFont>
    <p:embeddedFont>
      <p:font typeface="Open Sans Light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image" Target="../media/image2.jpeg"/><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svg"/><Relationship Id="rId19" Type="http://schemas.openxmlformats.org/officeDocument/2006/relationships/image" Target="../media/image24.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e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www.eventbrite.co.uk/e/frimley-clinical-commissioning-group-annual-general-meeting-tickets-166637656717"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pic>
        <p:nvPicPr>
          <p:cNvPr id="5" name="Picture 5"/>
          <p:cNvPicPr>
            <a:picLocks noChangeAspect="1"/>
          </p:cNvPicPr>
          <p:nvPr/>
        </p:nvPicPr>
        <p:blipFill>
          <a:blip r:embed="rId4"/>
          <a:srcRect/>
          <a:stretch>
            <a:fillRect/>
          </a:stretch>
        </p:blipFill>
        <p:spPr>
          <a:xfrm>
            <a:off x="501880" y="357670"/>
            <a:ext cx="2134697" cy="1582344"/>
          </a:xfrm>
          <a:prstGeom prst="rect">
            <a:avLst/>
          </a:prstGeom>
        </p:spPr>
      </p:pic>
      <p:sp>
        <p:nvSpPr>
          <p:cNvPr id="6" name="TextBox 6"/>
          <p:cNvSpPr txBox="1"/>
          <p:nvPr/>
        </p:nvSpPr>
        <p:spPr>
          <a:xfrm>
            <a:off x="1650206" y="2667585"/>
            <a:ext cx="14987588" cy="2167260"/>
          </a:xfrm>
          <a:prstGeom prst="rect">
            <a:avLst/>
          </a:prstGeom>
        </p:spPr>
        <p:txBody>
          <a:bodyPr lIns="0" tIns="0" rIns="0" bIns="0" rtlCol="0" anchor="t">
            <a:spAutoFit/>
          </a:bodyPr>
          <a:lstStyle/>
          <a:p>
            <a:pPr algn="ctr">
              <a:lnSpc>
                <a:spcPts val="9520"/>
              </a:lnSpc>
            </a:pPr>
            <a:r>
              <a:rPr lang="en-US" sz="6600" dirty="0">
                <a:solidFill>
                  <a:srgbClr val="004AAD"/>
                </a:solidFill>
                <a:latin typeface="Open Sans Light Bold"/>
              </a:rPr>
              <a:t>Frimley Clinical Commission Group</a:t>
            </a:r>
          </a:p>
          <a:p>
            <a:pPr algn="ctr">
              <a:lnSpc>
                <a:spcPts val="7420"/>
              </a:lnSpc>
            </a:pPr>
            <a:r>
              <a:rPr lang="en-US" sz="5300" dirty="0">
                <a:solidFill>
                  <a:srgbClr val="004AAD"/>
                </a:solidFill>
                <a:latin typeface="Open Sans Light Bold"/>
              </a:rPr>
              <a:t>Our approach to Community Engagement</a:t>
            </a:r>
          </a:p>
        </p:txBody>
      </p:sp>
      <p:sp>
        <p:nvSpPr>
          <p:cNvPr id="7" name="TextBox 7"/>
          <p:cNvSpPr txBox="1"/>
          <p:nvPr/>
        </p:nvSpPr>
        <p:spPr>
          <a:xfrm>
            <a:off x="5626575" y="5057775"/>
            <a:ext cx="6664077" cy="1231106"/>
          </a:xfrm>
          <a:prstGeom prst="rect">
            <a:avLst/>
          </a:prstGeom>
        </p:spPr>
        <p:txBody>
          <a:bodyPr lIns="0" tIns="0" rIns="0" bIns="0" rtlCol="0" anchor="t">
            <a:spAutoFit/>
          </a:bodyPr>
          <a:lstStyle/>
          <a:p>
            <a:pPr algn="ctr"/>
            <a:r>
              <a:rPr lang="en-US" sz="3999" dirty="0">
                <a:solidFill>
                  <a:srgbClr val="000000"/>
                </a:solidFill>
                <a:latin typeface="DM Sans"/>
              </a:rPr>
              <a:t>Wednes</a:t>
            </a:r>
            <a:r>
              <a:rPr lang="en-US" sz="4000" dirty="0">
                <a:solidFill>
                  <a:srgbClr val="000000"/>
                </a:solidFill>
                <a:latin typeface="DM Sans"/>
              </a:rPr>
              <a:t>day 15th September</a:t>
            </a:r>
          </a:p>
        </p:txBody>
      </p:sp>
      <p:sp>
        <p:nvSpPr>
          <p:cNvPr id="8" name="TextBox 8"/>
          <p:cNvSpPr txBox="1"/>
          <p:nvPr/>
        </p:nvSpPr>
        <p:spPr>
          <a:xfrm>
            <a:off x="3963013" y="7268096"/>
            <a:ext cx="3775918" cy="1551707"/>
          </a:xfrm>
          <a:prstGeom prst="rect">
            <a:avLst/>
          </a:prstGeom>
        </p:spPr>
        <p:txBody>
          <a:bodyPr lIns="0" tIns="0" rIns="0" bIns="0" rtlCol="0" anchor="t">
            <a:spAutoFit/>
          </a:bodyPr>
          <a:lstStyle/>
          <a:p>
            <a:pPr algn="ctr">
              <a:lnSpc>
                <a:spcPts val="4900"/>
              </a:lnSpc>
            </a:pPr>
            <a:r>
              <a:rPr lang="en-US" sz="3500" dirty="0">
                <a:solidFill>
                  <a:srgbClr val="000000"/>
                </a:solidFill>
                <a:latin typeface="DM Sans"/>
              </a:rPr>
              <a:t>Steve Manley</a:t>
            </a:r>
          </a:p>
          <a:p>
            <a:pPr algn="ctr"/>
            <a:r>
              <a:rPr lang="en-US" sz="3000" dirty="0">
                <a:solidFill>
                  <a:srgbClr val="000000"/>
                </a:solidFill>
                <a:latin typeface="DM Sans"/>
              </a:rPr>
              <a:t> Head of Engagement</a:t>
            </a:r>
          </a:p>
        </p:txBody>
      </p:sp>
      <p:sp>
        <p:nvSpPr>
          <p:cNvPr id="9" name="TextBox 9"/>
          <p:cNvSpPr txBox="1"/>
          <p:nvPr/>
        </p:nvSpPr>
        <p:spPr>
          <a:xfrm>
            <a:off x="10305136" y="7268096"/>
            <a:ext cx="3971032" cy="1551707"/>
          </a:xfrm>
          <a:prstGeom prst="rect">
            <a:avLst/>
          </a:prstGeom>
        </p:spPr>
        <p:txBody>
          <a:bodyPr lIns="0" tIns="0" rIns="0" bIns="0" rtlCol="0" anchor="t">
            <a:spAutoFit/>
          </a:bodyPr>
          <a:lstStyle/>
          <a:p>
            <a:pPr algn="ctr">
              <a:lnSpc>
                <a:spcPts val="4900"/>
              </a:lnSpc>
            </a:pPr>
            <a:r>
              <a:rPr lang="en-US" sz="3500" dirty="0" err="1">
                <a:solidFill>
                  <a:srgbClr val="000000"/>
                </a:solidFill>
                <a:latin typeface="DM Sans"/>
              </a:rPr>
              <a:t>Nisha</a:t>
            </a:r>
            <a:r>
              <a:rPr lang="en-US" sz="3500" dirty="0">
                <a:solidFill>
                  <a:srgbClr val="000000"/>
                </a:solidFill>
                <a:latin typeface="DM Sans"/>
              </a:rPr>
              <a:t> Duggal</a:t>
            </a:r>
          </a:p>
          <a:p>
            <a:pPr algn="ctr"/>
            <a:r>
              <a:rPr lang="en-US" sz="3000" dirty="0">
                <a:solidFill>
                  <a:srgbClr val="000000"/>
                </a:solidFill>
                <a:latin typeface="DM Sans"/>
              </a:rPr>
              <a:t> Communications and </a:t>
            </a:r>
          </a:p>
          <a:p>
            <a:pPr algn="ctr"/>
            <a:r>
              <a:rPr lang="en-US" sz="3000" dirty="0">
                <a:solidFill>
                  <a:srgbClr val="000000"/>
                </a:solidFill>
                <a:latin typeface="DM Sans"/>
              </a:rPr>
              <a:t>Engagement Manager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pic>
        <p:nvPicPr>
          <p:cNvPr id="5" name="Picture 5"/>
          <p:cNvPicPr>
            <a:picLocks noChangeAspect="1"/>
          </p:cNvPicPr>
          <p:nvPr/>
        </p:nvPicPr>
        <p:blipFill>
          <a:blip r:embed="rId4">
            <a:alphaModFix amt="27000"/>
          </a:blip>
          <a:srcRect/>
          <a:stretch>
            <a:fillRect/>
          </a:stretch>
        </p:blipFill>
        <p:spPr>
          <a:xfrm>
            <a:off x="6186488" y="1028700"/>
            <a:ext cx="5915025" cy="8229600"/>
          </a:xfrm>
          <a:prstGeom prst="rect">
            <a:avLst/>
          </a:prstGeom>
        </p:spPr>
      </p:pic>
      <p:sp>
        <p:nvSpPr>
          <p:cNvPr id="6" name="TextBox 6"/>
          <p:cNvSpPr txBox="1"/>
          <p:nvPr/>
        </p:nvSpPr>
        <p:spPr>
          <a:xfrm>
            <a:off x="2472317" y="4787455"/>
            <a:ext cx="13343367" cy="874014"/>
          </a:xfrm>
          <a:prstGeom prst="rect">
            <a:avLst/>
          </a:prstGeom>
        </p:spPr>
        <p:txBody>
          <a:bodyPr lIns="0" tIns="0" rIns="0" bIns="0" rtlCol="0" anchor="t">
            <a:spAutoFit/>
          </a:bodyPr>
          <a:lstStyle/>
          <a:p>
            <a:pPr algn="ctr">
              <a:lnSpc>
                <a:spcPts val="6528"/>
              </a:lnSpc>
            </a:pPr>
            <a:r>
              <a:rPr lang="en-US" sz="6800">
                <a:solidFill>
                  <a:srgbClr val="000000"/>
                </a:solidFill>
                <a:latin typeface="DM Sans Bold"/>
              </a:rPr>
              <a:t>Questions</a:t>
            </a:r>
          </a:p>
        </p:txBody>
      </p:sp>
      <p:pic>
        <p:nvPicPr>
          <p:cNvPr id="7" name="Picture 7"/>
          <p:cNvPicPr>
            <a:picLocks noChangeAspect="1"/>
          </p:cNvPicPr>
          <p:nvPr/>
        </p:nvPicPr>
        <p:blipFill>
          <a:blip r:embed="rId5"/>
          <a:srcRect/>
          <a:stretch>
            <a:fillRect/>
          </a:stretch>
        </p:blipFill>
        <p:spPr>
          <a:xfrm>
            <a:off x="501880" y="357670"/>
            <a:ext cx="2134697" cy="1582344"/>
          </a:xfrm>
          <a:prstGeom prst="rect">
            <a:avLst/>
          </a:prstGeom>
        </p:spPr>
      </p:pic>
    </p:spTree>
    <p:extLst>
      <p:ext uri="{BB962C8B-B14F-4D97-AF65-F5344CB8AC3E}">
        <p14:creationId xmlns:p14="http://schemas.microsoft.com/office/powerpoint/2010/main" val="399504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grpSp>
        <p:nvGrpSpPr>
          <p:cNvPr id="5" name="Group 5"/>
          <p:cNvGrpSpPr/>
          <p:nvPr/>
        </p:nvGrpSpPr>
        <p:grpSpPr>
          <a:xfrm>
            <a:off x="8798720" y="2171614"/>
            <a:ext cx="8534725" cy="7391868"/>
            <a:chOff x="0" y="0"/>
            <a:chExt cx="11379633" cy="9855824"/>
          </a:xfrm>
        </p:grpSpPr>
        <p:grpSp>
          <p:nvGrpSpPr>
            <p:cNvPr id="6" name="Group 6"/>
            <p:cNvGrpSpPr/>
            <p:nvPr/>
          </p:nvGrpSpPr>
          <p:grpSpPr>
            <a:xfrm>
              <a:off x="0" y="0"/>
              <a:ext cx="11379633" cy="9855824"/>
              <a:chOff x="0" y="0"/>
              <a:chExt cx="6202680" cy="5372100"/>
            </a:xfrm>
          </p:grpSpPr>
          <p:sp>
            <p:nvSpPr>
              <p:cNvPr id="7" name="Freeform 7"/>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46ACC1"/>
              </a:solidFill>
            </p:spPr>
          </p:sp>
        </p:grpSp>
        <p:grpSp>
          <p:nvGrpSpPr>
            <p:cNvPr id="8" name="Group 8"/>
            <p:cNvGrpSpPr>
              <a:grpSpLocks noChangeAspect="1"/>
            </p:cNvGrpSpPr>
            <p:nvPr/>
          </p:nvGrpSpPr>
          <p:grpSpPr>
            <a:xfrm>
              <a:off x="98859" y="86395"/>
              <a:ext cx="11181915" cy="9683034"/>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a:stretch>
                  <a:fillRect t="-7353" b="-9726"/>
                </a:stretch>
              </a:blipFill>
            </p:spPr>
          </p:sp>
        </p:grpSp>
      </p:grpSp>
      <p:pic>
        <p:nvPicPr>
          <p:cNvPr id="10" name="Picture 10"/>
          <p:cNvPicPr>
            <a:picLocks noChangeAspect="1"/>
          </p:cNvPicPr>
          <p:nvPr/>
        </p:nvPicPr>
        <p:blipFill>
          <a:blip r:embed="rId5"/>
          <a:srcRect/>
          <a:stretch>
            <a:fillRect/>
          </a:stretch>
        </p:blipFill>
        <p:spPr>
          <a:xfrm>
            <a:off x="654411" y="684322"/>
            <a:ext cx="5465582" cy="1048709"/>
          </a:xfrm>
          <a:prstGeom prst="rect">
            <a:avLst/>
          </a:prstGeom>
        </p:spPr>
      </p:pic>
      <p:sp>
        <p:nvSpPr>
          <p:cNvPr id="11" name="TextBox 11"/>
          <p:cNvSpPr txBox="1"/>
          <p:nvPr/>
        </p:nvSpPr>
        <p:spPr>
          <a:xfrm>
            <a:off x="819431" y="3800743"/>
            <a:ext cx="7200751" cy="2314416"/>
          </a:xfrm>
          <a:prstGeom prst="rect">
            <a:avLst/>
          </a:prstGeom>
        </p:spPr>
        <p:txBody>
          <a:bodyPr lIns="0" tIns="0" rIns="0" bIns="0" rtlCol="0" anchor="t">
            <a:spAutoFit/>
          </a:bodyPr>
          <a:lstStyle/>
          <a:p>
            <a:pPr algn="ctr">
              <a:lnSpc>
                <a:spcPts val="3683"/>
              </a:lnSpc>
            </a:pPr>
            <a:r>
              <a:rPr lang="en-US" sz="2631">
                <a:solidFill>
                  <a:srgbClr val="004AAD"/>
                </a:solidFill>
                <a:latin typeface="Open Sans Bold"/>
              </a:rPr>
              <a:t>Bracknell Forest</a:t>
            </a:r>
          </a:p>
          <a:p>
            <a:pPr algn="ctr">
              <a:lnSpc>
                <a:spcPts val="3683"/>
              </a:lnSpc>
            </a:pPr>
            <a:r>
              <a:rPr lang="en-US" sz="2631">
                <a:solidFill>
                  <a:srgbClr val="46ACC1"/>
                </a:solidFill>
                <a:latin typeface="Open Sans Bold"/>
              </a:rPr>
              <a:t>North East Hampshire and Farnham</a:t>
            </a:r>
          </a:p>
          <a:p>
            <a:pPr algn="ctr">
              <a:lnSpc>
                <a:spcPts val="3683"/>
              </a:lnSpc>
            </a:pPr>
            <a:r>
              <a:rPr lang="en-US" sz="2631">
                <a:solidFill>
                  <a:srgbClr val="004AAD"/>
                </a:solidFill>
                <a:latin typeface="Open Sans Bold"/>
              </a:rPr>
              <a:t>Royal Borough of Windsor and Maidenhead</a:t>
            </a:r>
          </a:p>
          <a:p>
            <a:pPr algn="ctr">
              <a:lnSpc>
                <a:spcPts val="3683"/>
              </a:lnSpc>
            </a:pPr>
            <a:r>
              <a:rPr lang="en-US" sz="2631">
                <a:solidFill>
                  <a:srgbClr val="46ACC1"/>
                </a:solidFill>
                <a:latin typeface="Open Sans Bold"/>
              </a:rPr>
              <a:t>Slough</a:t>
            </a:r>
          </a:p>
          <a:p>
            <a:pPr algn="ctr">
              <a:lnSpc>
                <a:spcPts val="3683"/>
              </a:lnSpc>
            </a:pPr>
            <a:r>
              <a:rPr lang="en-US" sz="2631">
                <a:solidFill>
                  <a:srgbClr val="004AAD"/>
                </a:solidFill>
                <a:latin typeface="Open Sans Bold"/>
              </a:rPr>
              <a:t>Surrey Heath</a:t>
            </a:r>
          </a:p>
        </p:txBody>
      </p:sp>
      <p:sp>
        <p:nvSpPr>
          <p:cNvPr id="12" name="TextBox 12"/>
          <p:cNvSpPr txBox="1"/>
          <p:nvPr/>
        </p:nvSpPr>
        <p:spPr>
          <a:xfrm>
            <a:off x="1122933" y="2578938"/>
            <a:ext cx="6979146" cy="887095"/>
          </a:xfrm>
          <a:prstGeom prst="rect">
            <a:avLst/>
          </a:prstGeom>
        </p:spPr>
        <p:txBody>
          <a:bodyPr lIns="0" tIns="0" rIns="0" bIns="0" rtlCol="0" anchor="t">
            <a:spAutoFit/>
          </a:bodyPr>
          <a:lstStyle/>
          <a:p>
            <a:pPr algn="ctr">
              <a:lnSpc>
                <a:spcPts val="7279"/>
              </a:lnSpc>
            </a:pPr>
            <a:r>
              <a:rPr lang="en-US" sz="5199" dirty="0">
                <a:solidFill>
                  <a:srgbClr val="004AAD"/>
                </a:solidFill>
                <a:latin typeface="Open Sans"/>
              </a:rPr>
              <a:t>Becoming Frimley CCG</a:t>
            </a:r>
          </a:p>
        </p:txBody>
      </p:sp>
      <p:sp>
        <p:nvSpPr>
          <p:cNvPr id="13" name="TextBox 13"/>
          <p:cNvSpPr txBox="1"/>
          <p:nvPr/>
        </p:nvSpPr>
        <p:spPr>
          <a:xfrm>
            <a:off x="275792" y="6790030"/>
            <a:ext cx="8288029" cy="1871344"/>
          </a:xfrm>
          <a:prstGeom prst="rect">
            <a:avLst/>
          </a:prstGeom>
        </p:spPr>
        <p:txBody>
          <a:bodyPr lIns="0" tIns="0" rIns="0" bIns="0" rtlCol="0" anchor="t">
            <a:spAutoFit/>
          </a:bodyPr>
          <a:lstStyle/>
          <a:p>
            <a:pPr algn="ctr">
              <a:lnSpc>
                <a:spcPts val="7279"/>
              </a:lnSpc>
            </a:pPr>
            <a:r>
              <a:rPr lang="en-US" sz="5199">
                <a:solidFill>
                  <a:srgbClr val="004AAD"/>
                </a:solidFill>
                <a:latin typeface="Open Sans"/>
              </a:rPr>
              <a:t>From April 2022:</a:t>
            </a:r>
          </a:p>
          <a:p>
            <a:pPr algn="ctr">
              <a:lnSpc>
                <a:spcPts val="3780"/>
              </a:lnSpc>
            </a:pPr>
            <a:r>
              <a:rPr lang="en-US" sz="2700">
                <a:solidFill>
                  <a:srgbClr val="46ACC1"/>
                </a:solidFill>
                <a:latin typeface="Open Sans Bold"/>
              </a:rPr>
              <a:t>Frimley Health and Care </a:t>
            </a:r>
          </a:p>
          <a:p>
            <a:pPr algn="ctr">
              <a:lnSpc>
                <a:spcPts val="3780"/>
              </a:lnSpc>
            </a:pPr>
            <a:r>
              <a:rPr lang="en-US" sz="2700">
                <a:solidFill>
                  <a:srgbClr val="46ACC1"/>
                </a:solidFill>
                <a:latin typeface="Open Sans Bold"/>
              </a:rPr>
              <a:t>Integrated Care System (ICS)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sp>
        <p:nvSpPr>
          <p:cNvPr id="5" name="TextBox 5"/>
          <p:cNvSpPr txBox="1"/>
          <p:nvPr/>
        </p:nvSpPr>
        <p:spPr>
          <a:xfrm>
            <a:off x="4312607" y="2239188"/>
            <a:ext cx="9662785" cy="1073301"/>
          </a:xfrm>
          <a:prstGeom prst="rect">
            <a:avLst/>
          </a:prstGeom>
        </p:spPr>
        <p:txBody>
          <a:bodyPr lIns="0" tIns="0" rIns="0" bIns="0" rtlCol="0" anchor="t">
            <a:spAutoFit/>
          </a:bodyPr>
          <a:lstStyle/>
          <a:p>
            <a:pPr algn="ctr">
              <a:lnSpc>
                <a:spcPts val="4342"/>
              </a:lnSpc>
            </a:pPr>
            <a:r>
              <a:rPr lang="en-US" sz="3101" dirty="0">
                <a:solidFill>
                  <a:srgbClr val="004AAD"/>
                </a:solidFill>
                <a:latin typeface="Open Sans Light Bold"/>
              </a:rPr>
              <a:t>'Join the conversation' to understand and involve people and communities in all that we do</a:t>
            </a:r>
          </a:p>
        </p:txBody>
      </p:sp>
      <p:sp>
        <p:nvSpPr>
          <p:cNvPr id="6" name="TextBox 6"/>
          <p:cNvSpPr txBox="1"/>
          <p:nvPr/>
        </p:nvSpPr>
        <p:spPr>
          <a:xfrm>
            <a:off x="1218274" y="4303521"/>
            <a:ext cx="6776889" cy="887095"/>
          </a:xfrm>
          <a:prstGeom prst="rect">
            <a:avLst/>
          </a:prstGeom>
        </p:spPr>
        <p:txBody>
          <a:bodyPr lIns="0" tIns="0" rIns="0" bIns="0" rtlCol="0" anchor="t">
            <a:spAutoFit/>
          </a:bodyPr>
          <a:lstStyle/>
          <a:p>
            <a:pPr algn="ctr">
              <a:lnSpc>
                <a:spcPts val="7279"/>
              </a:lnSpc>
            </a:pPr>
            <a:r>
              <a:rPr lang="en-US" sz="5199" dirty="0">
                <a:solidFill>
                  <a:srgbClr val="004AAD"/>
                </a:solidFill>
                <a:latin typeface="Open Sans"/>
              </a:rPr>
              <a:t>What we're aiming for</a:t>
            </a:r>
          </a:p>
        </p:txBody>
      </p:sp>
      <p:sp>
        <p:nvSpPr>
          <p:cNvPr id="7" name="TextBox 7"/>
          <p:cNvSpPr txBox="1"/>
          <p:nvPr/>
        </p:nvSpPr>
        <p:spPr>
          <a:xfrm>
            <a:off x="9944123" y="4303521"/>
            <a:ext cx="6793706" cy="887095"/>
          </a:xfrm>
          <a:prstGeom prst="rect">
            <a:avLst/>
          </a:prstGeom>
        </p:spPr>
        <p:txBody>
          <a:bodyPr lIns="0" tIns="0" rIns="0" bIns="0" rtlCol="0" anchor="t">
            <a:spAutoFit/>
          </a:bodyPr>
          <a:lstStyle/>
          <a:p>
            <a:pPr algn="ctr">
              <a:lnSpc>
                <a:spcPts val="7279"/>
              </a:lnSpc>
            </a:pPr>
            <a:r>
              <a:rPr lang="en-US" sz="5199">
                <a:solidFill>
                  <a:srgbClr val="004AAD"/>
                </a:solidFill>
                <a:latin typeface="Open Sans"/>
              </a:rPr>
              <a:t>Why we believe in this</a:t>
            </a:r>
          </a:p>
        </p:txBody>
      </p:sp>
      <p:sp>
        <p:nvSpPr>
          <p:cNvPr id="8" name="TextBox 8"/>
          <p:cNvSpPr txBox="1"/>
          <p:nvPr/>
        </p:nvSpPr>
        <p:spPr>
          <a:xfrm>
            <a:off x="1501934" y="5645580"/>
            <a:ext cx="5927832" cy="2078354"/>
          </a:xfrm>
          <a:prstGeom prst="rect">
            <a:avLst/>
          </a:prstGeom>
        </p:spPr>
        <p:txBody>
          <a:bodyPr lIns="0" tIns="0" rIns="0" bIns="0" rtlCol="0" anchor="t">
            <a:spAutoFit/>
          </a:bodyPr>
          <a:lstStyle/>
          <a:p>
            <a:pPr algn="ctr">
              <a:lnSpc>
                <a:spcPts val="2729"/>
              </a:lnSpc>
            </a:pPr>
            <a:r>
              <a:rPr lang="en-US" sz="2599" spc="129" dirty="0">
                <a:solidFill>
                  <a:srgbClr val="46ACC1"/>
                </a:solidFill>
                <a:latin typeface="Open Sans Bold"/>
              </a:rPr>
              <a:t>Meaningful, consistent and timely involvement with local people and communities. Ensuring equality, diversity and inclusion is at the heart of thinking, planning and delivery.</a:t>
            </a:r>
          </a:p>
        </p:txBody>
      </p:sp>
      <p:sp>
        <p:nvSpPr>
          <p:cNvPr id="9" name="TextBox 9"/>
          <p:cNvSpPr txBox="1"/>
          <p:nvPr/>
        </p:nvSpPr>
        <p:spPr>
          <a:xfrm>
            <a:off x="9367327" y="5645580"/>
            <a:ext cx="7702399" cy="2421254"/>
          </a:xfrm>
          <a:prstGeom prst="rect">
            <a:avLst/>
          </a:prstGeom>
        </p:spPr>
        <p:txBody>
          <a:bodyPr lIns="0" tIns="0" rIns="0" bIns="0" rtlCol="0" anchor="t">
            <a:spAutoFit/>
          </a:bodyPr>
          <a:lstStyle/>
          <a:p>
            <a:pPr algn="ctr">
              <a:lnSpc>
                <a:spcPts val="2729"/>
              </a:lnSpc>
            </a:pPr>
            <a:r>
              <a:rPr lang="en-US" sz="2599" spc="129" dirty="0">
                <a:solidFill>
                  <a:srgbClr val="46ACC1"/>
                </a:solidFill>
                <a:latin typeface="Open Sans Bold"/>
              </a:rPr>
              <a:t>Working in partnership with patients, carers, families and local people within their own communities brings a different perspective to our understanding and can challenge our view of how we think services are received and should be delivered in the future.</a:t>
            </a:r>
          </a:p>
        </p:txBody>
      </p:sp>
      <p:pic>
        <p:nvPicPr>
          <p:cNvPr id="10" name="Picture 10"/>
          <p:cNvPicPr>
            <a:picLocks noChangeAspect="1"/>
          </p:cNvPicPr>
          <p:nvPr/>
        </p:nvPicPr>
        <p:blipFill>
          <a:blip r:embed="rId4"/>
          <a:srcRect/>
          <a:stretch>
            <a:fillRect/>
          </a:stretch>
        </p:blipFill>
        <p:spPr>
          <a:xfrm>
            <a:off x="501880" y="357670"/>
            <a:ext cx="2134697" cy="15823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0699" y="2539550"/>
            <a:ext cx="1087897" cy="826802"/>
          </a:xfrm>
          <a:prstGeom prst="rect">
            <a:avLst/>
          </a:prstGeom>
        </p:spPr>
      </p:pic>
      <p:sp>
        <p:nvSpPr>
          <p:cNvPr id="6" name="TextBox 6"/>
          <p:cNvSpPr txBox="1"/>
          <p:nvPr/>
        </p:nvSpPr>
        <p:spPr>
          <a:xfrm>
            <a:off x="3347470" y="7083859"/>
            <a:ext cx="11593061" cy="474908"/>
          </a:xfrm>
          <a:prstGeom prst="rect">
            <a:avLst/>
          </a:prstGeom>
        </p:spPr>
        <p:txBody>
          <a:bodyPr lIns="0" tIns="0" rIns="0" bIns="0" rtlCol="0" anchor="t">
            <a:spAutoFit/>
          </a:bodyPr>
          <a:lstStyle/>
          <a:p>
            <a:pPr algn="ctr">
              <a:lnSpc>
                <a:spcPts val="3601"/>
              </a:lnSpc>
            </a:pPr>
            <a:r>
              <a:rPr lang="en-US" sz="3429" spc="171">
                <a:solidFill>
                  <a:srgbClr val="46ACC1"/>
                </a:solidFill>
                <a:latin typeface="DM Sans"/>
              </a:rPr>
              <a:t>ICS Design Framework, NHS England, June 2021</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739404" y="6209432"/>
            <a:ext cx="1087897" cy="826802"/>
          </a:xfrm>
          <a:prstGeom prst="rect">
            <a:avLst/>
          </a:prstGeom>
        </p:spPr>
      </p:pic>
      <p:sp>
        <p:nvSpPr>
          <p:cNvPr id="8" name="TextBox 8"/>
          <p:cNvSpPr txBox="1"/>
          <p:nvPr/>
        </p:nvSpPr>
        <p:spPr>
          <a:xfrm>
            <a:off x="2548596" y="3169317"/>
            <a:ext cx="13190808" cy="3453516"/>
          </a:xfrm>
          <a:prstGeom prst="rect">
            <a:avLst/>
          </a:prstGeom>
        </p:spPr>
        <p:txBody>
          <a:bodyPr lIns="0" tIns="0" rIns="0" bIns="0" rtlCol="0" anchor="t">
            <a:spAutoFit/>
          </a:bodyPr>
          <a:lstStyle/>
          <a:p>
            <a:pPr algn="ctr">
              <a:lnSpc>
                <a:spcPts val="4501"/>
              </a:lnSpc>
              <a:spcBef>
                <a:spcPct val="0"/>
              </a:spcBef>
            </a:pPr>
            <a:r>
              <a:rPr lang="en-US" sz="4286" spc="-214" dirty="0">
                <a:solidFill>
                  <a:srgbClr val="004AAD"/>
                </a:solidFill>
                <a:latin typeface="DM Sans Bold"/>
              </a:rPr>
              <a:t>ICSs must listen consistently to, and collectively act on, the experience and aspirations of local people and communities. This includes supporting people to sustain and improve their health and wellbeing, as well as involving people and communities in developing plans and priorities, and continually improving services.</a:t>
            </a:r>
          </a:p>
        </p:txBody>
      </p:sp>
      <p:pic>
        <p:nvPicPr>
          <p:cNvPr id="9" name="Picture 9"/>
          <p:cNvPicPr>
            <a:picLocks noChangeAspect="1"/>
          </p:cNvPicPr>
          <p:nvPr/>
        </p:nvPicPr>
        <p:blipFill>
          <a:blip r:embed="rId6"/>
          <a:srcRect/>
          <a:stretch>
            <a:fillRect/>
          </a:stretch>
        </p:blipFill>
        <p:spPr>
          <a:xfrm>
            <a:off x="501880" y="357670"/>
            <a:ext cx="2134697" cy="15823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sp>
        <p:nvSpPr>
          <p:cNvPr id="5" name="TextBox 5"/>
          <p:cNvSpPr txBox="1"/>
          <p:nvPr/>
        </p:nvSpPr>
        <p:spPr>
          <a:xfrm>
            <a:off x="719426" y="2280018"/>
            <a:ext cx="16849148" cy="7284045"/>
          </a:xfrm>
          <a:prstGeom prst="rect">
            <a:avLst/>
          </a:prstGeom>
        </p:spPr>
        <p:txBody>
          <a:bodyPr lIns="0" tIns="0" rIns="0" bIns="0" rtlCol="0" anchor="t">
            <a:spAutoFit/>
          </a:bodyPr>
          <a:lstStyle/>
          <a:p>
            <a:pPr algn="ctr">
              <a:lnSpc>
                <a:spcPts val="3674"/>
              </a:lnSpc>
            </a:pPr>
            <a:r>
              <a:rPr lang="en-US" sz="3600" spc="104" dirty="0">
                <a:solidFill>
                  <a:srgbClr val="004AAD"/>
                </a:solidFill>
                <a:latin typeface="DM Sans Bold"/>
              </a:rPr>
              <a:t>The new Integrated Care System (ICS) Design Framework sets out seven principles for working with people and communities: </a:t>
            </a:r>
          </a:p>
          <a:p>
            <a:pPr algn="ctr">
              <a:lnSpc>
                <a:spcPts val="2729"/>
              </a:lnSpc>
            </a:pPr>
            <a:endParaRPr lang="en-US" sz="2099" spc="104" dirty="0">
              <a:solidFill>
                <a:srgbClr val="004AAD"/>
              </a:solidFill>
              <a:latin typeface="DM Sans Bold"/>
            </a:endParaRPr>
          </a:p>
          <a:p>
            <a:pPr marL="848990" lvl="1" indent="-514350">
              <a:lnSpc>
                <a:spcPts val="4029"/>
              </a:lnSpc>
              <a:buFont typeface="+mj-lt"/>
              <a:buAutoNum type="arabicPeriod"/>
            </a:pPr>
            <a:r>
              <a:rPr lang="en-US" sz="3200" spc="84" dirty="0">
                <a:solidFill>
                  <a:srgbClr val="004AAD"/>
                </a:solidFill>
                <a:latin typeface="DM Sans"/>
              </a:rPr>
              <a:t>Use public engagement and insight to inform decision-making</a:t>
            </a:r>
          </a:p>
          <a:p>
            <a:pPr marL="848990" lvl="1" indent="-514350">
              <a:lnSpc>
                <a:spcPts val="4029"/>
              </a:lnSpc>
              <a:buFont typeface="+mj-lt"/>
              <a:buAutoNum type="arabicPeriod"/>
            </a:pPr>
            <a:r>
              <a:rPr lang="en-US" sz="3200" spc="84" dirty="0">
                <a:solidFill>
                  <a:srgbClr val="004AAD"/>
                </a:solidFill>
                <a:latin typeface="DM Sans"/>
              </a:rPr>
              <a:t>Redesign models of care and tackle system priorities in partnership with staff, people who use care and support and unpaid carers</a:t>
            </a:r>
          </a:p>
          <a:p>
            <a:pPr marL="848990" lvl="1" indent="-514350">
              <a:lnSpc>
                <a:spcPts val="4029"/>
              </a:lnSpc>
              <a:buFont typeface="+mj-lt"/>
              <a:buAutoNum type="arabicPeriod"/>
            </a:pPr>
            <a:r>
              <a:rPr lang="en-US" sz="3200" spc="84" dirty="0">
                <a:solidFill>
                  <a:srgbClr val="004AAD"/>
                </a:solidFill>
                <a:latin typeface="DM Sans"/>
              </a:rPr>
              <a:t>Work with Healthwatch and the voluntary, community and social enterprise sector as key transformation partners</a:t>
            </a:r>
          </a:p>
          <a:p>
            <a:pPr marL="848990" lvl="1" indent="-514350">
              <a:lnSpc>
                <a:spcPts val="4029"/>
              </a:lnSpc>
              <a:buFont typeface="+mj-lt"/>
              <a:buAutoNum type="arabicPeriod"/>
            </a:pPr>
            <a:r>
              <a:rPr lang="en-US" sz="3200" spc="84" dirty="0">
                <a:solidFill>
                  <a:srgbClr val="004AAD"/>
                </a:solidFill>
                <a:latin typeface="DM Sans"/>
              </a:rPr>
              <a:t>Understand your community’s experience and aspirations for health and care</a:t>
            </a:r>
          </a:p>
          <a:p>
            <a:pPr marL="848990" lvl="1" indent="-514350">
              <a:lnSpc>
                <a:spcPts val="4029"/>
              </a:lnSpc>
              <a:buFont typeface="+mj-lt"/>
              <a:buAutoNum type="arabicPeriod"/>
            </a:pPr>
            <a:r>
              <a:rPr lang="en-US" sz="3200" spc="84" dirty="0">
                <a:solidFill>
                  <a:srgbClr val="004AAD"/>
                </a:solidFill>
                <a:latin typeface="DM Sans"/>
              </a:rPr>
              <a:t>Reach out to excluded groups, especially those affected by inequalities</a:t>
            </a:r>
          </a:p>
          <a:p>
            <a:pPr marL="848990" lvl="1" indent="-514350">
              <a:lnSpc>
                <a:spcPts val="4029"/>
              </a:lnSpc>
              <a:buFont typeface="+mj-lt"/>
              <a:buAutoNum type="arabicPeriod"/>
            </a:pPr>
            <a:r>
              <a:rPr lang="en-US" sz="3200" spc="84" dirty="0">
                <a:solidFill>
                  <a:srgbClr val="004AAD"/>
                </a:solidFill>
                <a:latin typeface="DM Sans"/>
              </a:rPr>
              <a:t>Provide clear and accessible public information about vision, plans and progress to build understanding and trust</a:t>
            </a:r>
          </a:p>
          <a:p>
            <a:pPr marL="848990" lvl="1" indent="-514350">
              <a:lnSpc>
                <a:spcPts val="4029"/>
              </a:lnSpc>
              <a:buFont typeface="+mj-lt"/>
              <a:buAutoNum type="arabicPeriod"/>
            </a:pPr>
            <a:r>
              <a:rPr lang="en-US" sz="3200" spc="84" dirty="0">
                <a:solidFill>
                  <a:srgbClr val="004AAD"/>
                </a:solidFill>
                <a:latin typeface="DM Sans"/>
              </a:rPr>
              <a:t>Use community development approaches that empower people and communities, making connections to social action.</a:t>
            </a:r>
          </a:p>
          <a:p>
            <a:pPr algn="ctr">
              <a:lnSpc>
                <a:spcPts val="2729"/>
              </a:lnSpc>
            </a:pPr>
            <a:endParaRPr lang="en-US" sz="1699" spc="84" dirty="0">
              <a:solidFill>
                <a:srgbClr val="004AAD"/>
              </a:solidFill>
              <a:latin typeface="DM Sans"/>
            </a:endParaRPr>
          </a:p>
        </p:txBody>
      </p:sp>
      <p:pic>
        <p:nvPicPr>
          <p:cNvPr id="6" name="Picture 6"/>
          <p:cNvPicPr>
            <a:picLocks noChangeAspect="1"/>
          </p:cNvPicPr>
          <p:nvPr/>
        </p:nvPicPr>
        <p:blipFill>
          <a:blip r:embed="rId4"/>
          <a:srcRect/>
          <a:stretch>
            <a:fillRect/>
          </a:stretch>
        </p:blipFill>
        <p:spPr>
          <a:xfrm>
            <a:off x="501880" y="357670"/>
            <a:ext cx="2134697" cy="15823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92" r="2092" b="68802"/>
          <a:stretch>
            <a:fillRect/>
          </a:stretch>
        </p:blipFill>
        <p:spPr>
          <a:xfrm>
            <a:off x="-125373" y="10053093"/>
            <a:ext cx="18538745" cy="233907"/>
          </a:xfrm>
          <a:prstGeom prst="rect">
            <a:avLst/>
          </a:prstGeom>
        </p:spPr>
      </p:pic>
      <p:pic>
        <p:nvPicPr>
          <p:cNvPr id="3" name="Picture 3"/>
          <p:cNvPicPr>
            <a:picLocks noChangeAspect="1"/>
          </p:cNvPicPr>
          <p:nvPr/>
        </p:nvPicPr>
        <p:blipFill>
          <a:blip r:embed="rId2"/>
          <a:srcRect l="2092" r="2092" b="68802"/>
          <a:stretch>
            <a:fillRect/>
          </a:stretch>
        </p:blipFill>
        <p:spPr>
          <a:xfrm>
            <a:off x="-210213" y="-74309"/>
            <a:ext cx="18538745" cy="233907"/>
          </a:xfrm>
          <a:prstGeom prst="rect">
            <a:avLst/>
          </a:prstGeom>
        </p:spPr>
      </p:pic>
      <p:grpSp>
        <p:nvGrpSpPr>
          <p:cNvPr id="4" name="Group 4"/>
          <p:cNvGrpSpPr/>
          <p:nvPr/>
        </p:nvGrpSpPr>
        <p:grpSpPr>
          <a:xfrm>
            <a:off x="5719946" y="497135"/>
            <a:ext cx="6848109" cy="9292730"/>
            <a:chOff x="0" y="0"/>
            <a:chExt cx="9130812" cy="12390307"/>
          </a:xfrm>
        </p:grpSpPr>
        <p:sp>
          <p:nvSpPr>
            <p:cNvPr id="5" name="TextBox 5"/>
            <p:cNvSpPr txBox="1"/>
            <p:nvPr/>
          </p:nvSpPr>
          <p:spPr>
            <a:xfrm>
              <a:off x="3625023" y="306967"/>
              <a:ext cx="1880765" cy="686909"/>
            </a:xfrm>
            <a:prstGeom prst="rect">
              <a:avLst/>
            </a:prstGeom>
          </p:spPr>
          <p:txBody>
            <a:bodyPr lIns="0" tIns="0" rIns="0" bIns="0" rtlCol="0" anchor="t">
              <a:spAutoFit/>
            </a:bodyPr>
            <a:lstStyle/>
            <a:p>
              <a:pPr algn="ctr">
                <a:lnSpc>
                  <a:spcPts val="1971"/>
                </a:lnSpc>
              </a:pPr>
              <a:r>
                <a:rPr lang="en-US" sz="1877" spc="-93">
                  <a:solidFill>
                    <a:srgbClr val="000000"/>
                  </a:solidFill>
                  <a:latin typeface="League Spartan"/>
                </a:rPr>
                <a:t>Community </a:t>
              </a:r>
            </a:p>
            <a:p>
              <a:pPr algn="ctr">
                <a:lnSpc>
                  <a:spcPts val="1971"/>
                </a:lnSpc>
              </a:pPr>
              <a:r>
                <a:rPr lang="en-US" sz="1877" spc="-93">
                  <a:solidFill>
                    <a:srgbClr val="000000"/>
                  </a:solidFill>
                  <a:latin typeface="League Spartan"/>
                </a:rPr>
                <a:t>Deal</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1" r="61"/>
            <a:stretch>
              <a:fillRect/>
            </a:stretch>
          </p:blipFill>
          <p:spPr>
            <a:xfrm rot="-10800000">
              <a:off x="0" y="6396002"/>
              <a:ext cx="3625023" cy="31416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1" r="61"/>
            <a:stretch>
              <a:fillRect/>
            </a:stretch>
          </p:blipFill>
          <p:spPr>
            <a:xfrm rot="-10800000">
              <a:off x="5505789" y="2756986"/>
              <a:ext cx="3625023" cy="314168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1" r="61"/>
            <a:stretch>
              <a:fillRect/>
            </a:stretch>
          </p:blipFill>
          <p:spPr>
            <a:xfrm rot="-10800000">
              <a:off x="2729433" y="0"/>
              <a:ext cx="3625023" cy="3141687"/>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61" r="61"/>
            <a:stretch>
              <a:fillRect/>
            </a:stretch>
          </p:blipFill>
          <p:spPr>
            <a:xfrm rot="-10800000">
              <a:off x="0" y="2756986"/>
              <a:ext cx="3625023" cy="314168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61" r="61"/>
            <a:stretch>
              <a:fillRect/>
            </a:stretch>
          </p:blipFill>
          <p:spPr>
            <a:xfrm rot="-10800000">
              <a:off x="5505789" y="6575156"/>
              <a:ext cx="3625023" cy="314168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1" r="61"/>
            <a:stretch>
              <a:fillRect/>
            </a:stretch>
          </p:blipFill>
          <p:spPr>
            <a:xfrm rot="-10800000">
              <a:off x="2729433" y="9248620"/>
              <a:ext cx="3625023" cy="3141687"/>
            </a:xfrm>
            <a:prstGeom prst="rect">
              <a:avLst/>
            </a:prstGeom>
          </p:spPr>
        </p:pic>
        <p:pic>
          <p:nvPicPr>
            <p:cNvPr id="12" name="Picture 12"/>
            <p:cNvPicPr>
              <a:picLocks noChangeAspect="1"/>
            </p:cNvPicPr>
            <p:nvPr/>
          </p:nvPicPr>
          <p:blipFill>
            <a:blip r:embed="rId11"/>
            <a:srcRect/>
            <a:stretch>
              <a:fillRect/>
            </a:stretch>
          </p:blipFill>
          <p:spPr>
            <a:xfrm>
              <a:off x="3711678" y="1107229"/>
              <a:ext cx="1883069" cy="1566236"/>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07119" y="3738828"/>
              <a:ext cx="1622362" cy="1634621"/>
            </a:xfrm>
            <a:prstGeom prst="rect">
              <a:avLst/>
            </a:prstGeom>
          </p:spPr>
        </p:pic>
        <p:pic>
          <p:nvPicPr>
            <p:cNvPr id="14" name="Picture 14"/>
            <p:cNvPicPr>
              <a:picLocks noChangeAspect="1"/>
            </p:cNvPicPr>
            <p:nvPr/>
          </p:nvPicPr>
          <p:blipFill>
            <a:blip r:embed="rId14"/>
            <a:srcRect/>
            <a:stretch>
              <a:fillRect/>
            </a:stretch>
          </p:blipFill>
          <p:spPr>
            <a:xfrm>
              <a:off x="3853292" y="10432327"/>
              <a:ext cx="1599843" cy="1835009"/>
            </a:xfrm>
            <a:prstGeom prst="rect">
              <a:avLst/>
            </a:prstGeom>
          </p:spPr>
        </p:pic>
        <p:pic>
          <p:nvPicPr>
            <p:cNvPr id="15" name="Picture 15"/>
            <p:cNvPicPr>
              <a:picLocks noChangeAspect="1"/>
            </p:cNvPicPr>
            <p:nvPr/>
          </p:nvPicPr>
          <p:blipFill>
            <a:blip r:embed="rId15"/>
            <a:srcRect/>
            <a:stretch>
              <a:fillRect/>
            </a:stretch>
          </p:blipFill>
          <p:spPr>
            <a:xfrm>
              <a:off x="6551044" y="7959251"/>
              <a:ext cx="1578437" cy="1578437"/>
            </a:xfrm>
            <a:prstGeom prst="rect">
              <a:avLst/>
            </a:prstGeom>
          </p:spPr>
        </p:pic>
        <p:pic>
          <p:nvPicPr>
            <p:cNvPr id="16" name="Picture 16"/>
            <p:cNvPicPr>
              <a:picLocks noChangeAspect="1"/>
            </p:cNvPicPr>
            <p:nvPr/>
          </p:nvPicPr>
          <p:blipFill>
            <a:blip r:embed="rId16"/>
            <a:srcRect/>
            <a:stretch>
              <a:fillRect/>
            </a:stretch>
          </p:blipFill>
          <p:spPr>
            <a:xfrm>
              <a:off x="950335" y="4024117"/>
              <a:ext cx="1724353" cy="1724353"/>
            </a:xfrm>
            <a:prstGeom prst="rect">
              <a:avLst/>
            </a:prstGeom>
          </p:spPr>
        </p:pic>
        <p:pic>
          <p:nvPicPr>
            <p:cNvPr id="17" name="Picture 17"/>
            <p:cNvPicPr>
              <a:picLocks noChangeAspect="1"/>
            </p:cNvPicPr>
            <p:nvPr/>
          </p:nvPicPr>
          <p:blipFill>
            <a:blip r:embed="rId17"/>
            <a:srcRect/>
            <a:stretch>
              <a:fillRect/>
            </a:stretch>
          </p:blipFill>
          <p:spPr>
            <a:xfrm>
              <a:off x="950335" y="7528038"/>
              <a:ext cx="1720582" cy="1720582"/>
            </a:xfrm>
            <a:prstGeom prst="rect">
              <a:avLst/>
            </a:prstGeom>
          </p:spPr>
        </p:pic>
        <p:sp>
          <p:nvSpPr>
            <p:cNvPr id="18" name="TextBox 18"/>
            <p:cNvSpPr txBox="1"/>
            <p:nvPr/>
          </p:nvSpPr>
          <p:spPr>
            <a:xfrm>
              <a:off x="872129" y="3003316"/>
              <a:ext cx="1880765" cy="1020802"/>
            </a:xfrm>
            <a:prstGeom prst="rect">
              <a:avLst/>
            </a:prstGeom>
          </p:spPr>
          <p:txBody>
            <a:bodyPr lIns="0" tIns="0" rIns="0" bIns="0" rtlCol="0" anchor="t">
              <a:spAutoFit/>
            </a:bodyPr>
            <a:lstStyle/>
            <a:p>
              <a:pPr algn="ctr">
                <a:lnSpc>
                  <a:spcPts val="1971"/>
                </a:lnSpc>
              </a:pPr>
              <a:r>
                <a:rPr lang="en-US" sz="1877" spc="-93">
                  <a:solidFill>
                    <a:srgbClr val="000000"/>
                  </a:solidFill>
                  <a:latin typeface="League Spartan"/>
                </a:rPr>
                <a:t>Community </a:t>
              </a:r>
            </a:p>
            <a:p>
              <a:pPr algn="ctr">
                <a:lnSpc>
                  <a:spcPts val="1971"/>
                </a:lnSpc>
              </a:pPr>
              <a:r>
                <a:rPr lang="en-US" sz="1877" spc="-93">
                  <a:solidFill>
                    <a:srgbClr val="000000"/>
                  </a:solidFill>
                  <a:latin typeface="League Spartan"/>
                </a:rPr>
                <a:t>Forums &amp; AGM</a:t>
              </a:r>
            </a:p>
          </p:txBody>
        </p:sp>
        <p:sp>
          <p:nvSpPr>
            <p:cNvPr id="19" name="TextBox 19"/>
            <p:cNvSpPr txBox="1"/>
            <p:nvPr/>
          </p:nvSpPr>
          <p:spPr>
            <a:xfrm>
              <a:off x="6377918" y="3170262"/>
              <a:ext cx="1880765" cy="353017"/>
            </a:xfrm>
            <a:prstGeom prst="rect">
              <a:avLst/>
            </a:prstGeom>
          </p:spPr>
          <p:txBody>
            <a:bodyPr lIns="0" tIns="0" rIns="0" bIns="0" rtlCol="0" anchor="t">
              <a:spAutoFit/>
            </a:bodyPr>
            <a:lstStyle/>
            <a:p>
              <a:pPr algn="ctr">
                <a:lnSpc>
                  <a:spcPts val="1971"/>
                </a:lnSpc>
              </a:pPr>
              <a:r>
                <a:rPr lang="en-US" sz="1877" spc="-93">
                  <a:solidFill>
                    <a:srgbClr val="000000"/>
                  </a:solidFill>
                  <a:latin typeface="League Spartan"/>
                </a:rPr>
                <a:t>I&amp;I Portal</a:t>
              </a:r>
            </a:p>
          </p:txBody>
        </p:sp>
        <p:sp>
          <p:nvSpPr>
            <p:cNvPr id="20" name="TextBox 20"/>
            <p:cNvSpPr txBox="1"/>
            <p:nvPr/>
          </p:nvSpPr>
          <p:spPr>
            <a:xfrm>
              <a:off x="872129" y="6748283"/>
              <a:ext cx="1880765" cy="686909"/>
            </a:xfrm>
            <a:prstGeom prst="rect">
              <a:avLst/>
            </a:prstGeom>
          </p:spPr>
          <p:txBody>
            <a:bodyPr lIns="0" tIns="0" rIns="0" bIns="0" rtlCol="0" anchor="t">
              <a:spAutoFit/>
            </a:bodyPr>
            <a:lstStyle/>
            <a:p>
              <a:pPr algn="ctr">
                <a:lnSpc>
                  <a:spcPts val="1971"/>
                </a:lnSpc>
              </a:pPr>
              <a:r>
                <a:rPr lang="en-US" sz="1877" spc="-93">
                  <a:solidFill>
                    <a:srgbClr val="000000"/>
                  </a:solidFill>
                  <a:latin typeface="League Spartan"/>
                </a:rPr>
                <a:t>Innovation Funding</a:t>
              </a:r>
            </a:p>
          </p:txBody>
        </p:sp>
        <p:sp>
          <p:nvSpPr>
            <p:cNvPr id="21" name="TextBox 21"/>
            <p:cNvSpPr txBox="1"/>
            <p:nvPr/>
          </p:nvSpPr>
          <p:spPr>
            <a:xfrm>
              <a:off x="6142303" y="6825936"/>
              <a:ext cx="2351995" cy="1020802"/>
            </a:xfrm>
            <a:prstGeom prst="rect">
              <a:avLst/>
            </a:prstGeom>
          </p:spPr>
          <p:txBody>
            <a:bodyPr lIns="0" tIns="0" rIns="0" bIns="0" rtlCol="0" anchor="t">
              <a:spAutoFit/>
            </a:bodyPr>
            <a:lstStyle/>
            <a:p>
              <a:pPr algn="ctr">
                <a:lnSpc>
                  <a:spcPts val="1971"/>
                </a:lnSpc>
              </a:pPr>
              <a:r>
                <a:rPr lang="en-US" sz="1877" spc="-93">
                  <a:solidFill>
                    <a:srgbClr val="000000"/>
                  </a:solidFill>
                  <a:latin typeface="League Spartan"/>
                </a:rPr>
                <a:t>Governing Body meetings in public</a:t>
              </a:r>
            </a:p>
          </p:txBody>
        </p:sp>
        <p:sp>
          <p:nvSpPr>
            <p:cNvPr id="22" name="TextBox 22"/>
            <p:cNvSpPr txBox="1"/>
            <p:nvPr/>
          </p:nvSpPr>
          <p:spPr>
            <a:xfrm>
              <a:off x="3536064" y="9745418"/>
              <a:ext cx="2058683" cy="686909"/>
            </a:xfrm>
            <a:prstGeom prst="rect">
              <a:avLst/>
            </a:prstGeom>
          </p:spPr>
          <p:txBody>
            <a:bodyPr lIns="0" tIns="0" rIns="0" bIns="0" rtlCol="0" anchor="t">
              <a:spAutoFit/>
            </a:bodyPr>
            <a:lstStyle/>
            <a:p>
              <a:pPr algn="ctr">
                <a:lnSpc>
                  <a:spcPts val="1971"/>
                </a:lnSpc>
              </a:pPr>
              <a:r>
                <a:rPr lang="en-US" sz="1877" spc="-93">
                  <a:solidFill>
                    <a:srgbClr val="000000"/>
                  </a:solidFill>
                  <a:latin typeface="League Spartan"/>
                </a:rPr>
                <a:t>Volunteering opportunities</a:t>
              </a:r>
            </a:p>
          </p:txBody>
        </p:sp>
      </p:grpSp>
      <p:sp>
        <p:nvSpPr>
          <p:cNvPr id="23" name="TextBox 23"/>
          <p:cNvSpPr txBox="1"/>
          <p:nvPr/>
        </p:nvSpPr>
        <p:spPr>
          <a:xfrm>
            <a:off x="1254218" y="1057275"/>
            <a:ext cx="3965324" cy="1590915"/>
          </a:xfrm>
          <a:prstGeom prst="rect">
            <a:avLst/>
          </a:prstGeom>
        </p:spPr>
        <p:txBody>
          <a:bodyPr lIns="0" tIns="0" rIns="0" bIns="0" rtlCol="0" anchor="t">
            <a:spAutoFit/>
          </a:bodyPr>
          <a:lstStyle/>
          <a:p>
            <a:pPr algn="ctr">
              <a:lnSpc>
                <a:spcPts val="2098"/>
              </a:lnSpc>
            </a:pPr>
            <a:r>
              <a:rPr lang="en-US" sz="1998" spc="99">
                <a:solidFill>
                  <a:srgbClr val="000000"/>
                </a:solidFill>
                <a:latin typeface="DM Sans"/>
              </a:rPr>
              <a:t>Our ambition is to build a different relationship with our communities and residents, harnessing existing strengths, together with services, to find solutions</a:t>
            </a:r>
          </a:p>
        </p:txBody>
      </p:sp>
      <p:sp>
        <p:nvSpPr>
          <p:cNvPr id="24" name="TextBox 24"/>
          <p:cNvSpPr txBox="1"/>
          <p:nvPr/>
        </p:nvSpPr>
        <p:spPr>
          <a:xfrm>
            <a:off x="864891" y="4224669"/>
            <a:ext cx="3919260" cy="1352550"/>
          </a:xfrm>
          <a:prstGeom prst="rect">
            <a:avLst/>
          </a:prstGeom>
        </p:spPr>
        <p:txBody>
          <a:bodyPr lIns="0" tIns="0" rIns="0" bIns="0" rtlCol="0" anchor="t">
            <a:spAutoFit/>
          </a:bodyPr>
          <a:lstStyle/>
          <a:p>
            <a:pPr algn="ctr">
              <a:lnSpc>
                <a:spcPts val="2100"/>
              </a:lnSpc>
            </a:pPr>
            <a:r>
              <a:rPr lang="en-US" sz="2000" spc="100" dirty="0">
                <a:solidFill>
                  <a:srgbClr val="000000"/>
                </a:solidFill>
                <a:latin typeface="DM Sans"/>
              </a:rPr>
              <a:t>Our Community Forums and AGM offer the public the opportunity to hear about our work and influence health and care priorities together</a:t>
            </a:r>
          </a:p>
        </p:txBody>
      </p:sp>
      <p:sp>
        <p:nvSpPr>
          <p:cNvPr id="25" name="TextBox 25"/>
          <p:cNvSpPr txBox="1"/>
          <p:nvPr/>
        </p:nvSpPr>
        <p:spPr>
          <a:xfrm>
            <a:off x="1131884" y="7275266"/>
            <a:ext cx="4087658" cy="1885950"/>
          </a:xfrm>
          <a:prstGeom prst="rect">
            <a:avLst/>
          </a:prstGeom>
        </p:spPr>
        <p:txBody>
          <a:bodyPr lIns="0" tIns="0" rIns="0" bIns="0" rtlCol="0" anchor="t">
            <a:spAutoFit/>
          </a:bodyPr>
          <a:lstStyle/>
          <a:p>
            <a:pPr algn="ctr">
              <a:lnSpc>
                <a:spcPts val="2100"/>
              </a:lnSpc>
            </a:pPr>
            <a:r>
              <a:rPr lang="en-US" sz="2000" spc="100">
                <a:solidFill>
                  <a:srgbClr val="000000"/>
                </a:solidFill>
                <a:latin typeface="DM Sans"/>
              </a:rPr>
              <a:t>Our Innovation Fund gives local people and organisations the chance to receive support and funding for new ideas and projects that can support health and wellbeing in our communities</a:t>
            </a:r>
          </a:p>
        </p:txBody>
      </p:sp>
      <p:sp>
        <p:nvSpPr>
          <p:cNvPr id="26" name="TextBox 26"/>
          <p:cNvSpPr txBox="1"/>
          <p:nvPr/>
        </p:nvSpPr>
        <p:spPr>
          <a:xfrm>
            <a:off x="11443875" y="8237291"/>
            <a:ext cx="5815425" cy="1552575"/>
          </a:xfrm>
          <a:prstGeom prst="rect">
            <a:avLst/>
          </a:prstGeom>
        </p:spPr>
        <p:txBody>
          <a:bodyPr lIns="0" tIns="0" rIns="0" bIns="0" rtlCol="0" anchor="t">
            <a:spAutoFit/>
          </a:bodyPr>
          <a:lstStyle/>
          <a:p>
            <a:pPr algn="ctr">
              <a:lnSpc>
                <a:spcPts val="2099"/>
              </a:lnSpc>
            </a:pPr>
            <a:r>
              <a:rPr lang="en-US" sz="1999" spc="99">
                <a:solidFill>
                  <a:srgbClr val="000000"/>
                </a:solidFill>
                <a:latin typeface="DM Sans"/>
              </a:rPr>
              <a:t>A wide range of volunteering placements are available across the system, whether this is directly with us or with one of the many voluntary sector partners across our area, we can help connect people to local volunteering opportunities</a:t>
            </a:r>
          </a:p>
        </p:txBody>
      </p:sp>
      <p:sp>
        <p:nvSpPr>
          <p:cNvPr id="27" name="TextBox 27"/>
          <p:cNvSpPr txBox="1"/>
          <p:nvPr/>
        </p:nvSpPr>
        <p:spPr>
          <a:xfrm>
            <a:off x="13330928" y="5387524"/>
            <a:ext cx="4171646" cy="1552575"/>
          </a:xfrm>
          <a:prstGeom prst="rect">
            <a:avLst/>
          </a:prstGeom>
        </p:spPr>
        <p:txBody>
          <a:bodyPr lIns="0" tIns="0" rIns="0" bIns="0" rtlCol="0" anchor="t">
            <a:spAutoFit/>
          </a:bodyPr>
          <a:lstStyle/>
          <a:p>
            <a:pPr algn="ctr">
              <a:lnSpc>
                <a:spcPts val="2099"/>
              </a:lnSpc>
            </a:pPr>
            <a:r>
              <a:rPr lang="en-US" sz="1999" spc="99">
                <a:solidFill>
                  <a:srgbClr val="000000"/>
                </a:solidFill>
                <a:latin typeface="DM Sans"/>
              </a:rPr>
              <a:t>Our Governing Body meet in public at least three times a year. They provide an opportunity to ask questions and hear directly from our system leaders</a:t>
            </a:r>
          </a:p>
        </p:txBody>
      </p:sp>
      <p:sp>
        <p:nvSpPr>
          <p:cNvPr id="28" name="TextBox 28"/>
          <p:cNvSpPr txBox="1"/>
          <p:nvPr/>
        </p:nvSpPr>
        <p:spPr>
          <a:xfrm>
            <a:off x="13425160" y="3041165"/>
            <a:ext cx="3104441" cy="1038225"/>
          </a:xfrm>
          <a:prstGeom prst="rect">
            <a:avLst/>
          </a:prstGeom>
        </p:spPr>
        <p:txBody>
          <a:bodyPr lIns="0" tIns="0" rIns="0" bIns="0" rtlCol="0" anchor="t">
            <a:spAutoFit/>
          </a:bodyPr>
          <a:lstStyle/>
          <a:p>
            <a:pPr algn="ctr">
              <a:lnSpc>
                <a:spcPts val="2099"/>
              </a:lnSpc>
            </a:pPr>
            <a:r>
              <a:rPr lang="en-US" sz="1999" spc="99">
                <a:solidFill>
                  <a:srgbClr val="000000"/>
                </a:solidFill>
                <a:latin typeface="DM Sans"/>
              </a:rPr>
              <a:t>Discover opportunities for involvement and share insight on a wide range of issues</a:t>
            </a:r>
          </a:p>
        </p:txBody>
      </p:sp>
      <p:sp>
        <p:nvSpPr>
          <p:cNvPr id="29" name="TextBox 29"/>
          <p:cNvSpPr txBox="1"/>
          <p:nvPr/>
        </p:nvSpPr>
        <p:spPr>
          <a:xfrm>
            <a:off x="12307674" y="674825"/>
            <a:ext cx="4464285" cy="1287096"/>
          </a:xfrm>
          <a:prstGeom prst="rect">
            <a:avLst/>
          </a:prstGeom>
        </p:spPr>
        <p:txBody>
          <a:bodyPr lIns="0" tIns="0" rIns="0" bIns="0" rtlCol="0" anchor="t">
            <a:spAutoFit/>
          </a:bodyPr>
          <a:lstStyle/>
          <a:p>
            <a:pPr algn="ctr">
              <a:lnSpc>
                <a:spcPts val="5182"/>
              </a:lnSpc>
            </a:pPr>
            <a:r>
              <a:rPr lang="en-US" sz="3701" dirty="0">
                <a:solidFill>
                  <a:srgbClr val="004AAD"/>
                </a:solidFill>
                <a:latin typeface="Open Sans Light Bold"/>
              </a:rPr>
              <a:t>For people and communities</a:t>
            </a:r>
          </a:p>
        </p:txBody>
      </p:sp>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13651" flipH="1">
            <a:off x="5730457" y="1158843"/>
            <a:ext cx="1520132" cy="385734"/>
          </a:xfrm>
          <a:prstGeom prst="rect">
            <a:avLst/>
          </a:prstGeom>
        </p:spPr>
      </p:pic>
      <p:pic>
        <p:nvPicPr>
          <p:cNvPr id="31" name="Picture 3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13651" flipH="1">
            <a:off x="4024085" y="3592825"/>
            <a:ext cx="1520132" cy="385734"/>
          </a:xfrm>
          <a:prstGeom prst="rect">
            <a:avLst/>
          </a:prstGeom>
        </p:spPr>
      </p:pic>
      <p:pic>
        <p:nvPicPr>
          <p:cNvPr id="32" name="Picture 3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923457" flipH="1">
            <a:off x="4189302" y="6390789"/>
            <a:ext cx="1520132" cy="385734"/>
          </a:xfrm>
          <a:prstGeom prst="rect">
            <a:avLst/>
          </a:prstGeom>
        </p:spPr>
      </p:pic>
      <p:pic>
        <p:nvPicPr>
          <p:cNvPr id="33" name="Picture 3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00398">
            <a:off x="12188541" y="2724323"/>
            <a:ext cx="1329970" cy="337480"/>
          </a:xfrm>
          <a:prstGeom prst="rect">
            <a:avLst/>
          </a:prstGeom>
        </p:spPr>
      </p:pic>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00398">
            <a:off x="12080087" y="5163606"/>
            <a:ext cx="1329970" cy="337480"/>
          </a:xfrm>
          <a:prstGeom prst="rect">
            <a:avLst/>
          </a:prstGeom>
        </p:spPr>
      </p:pic>
      <p:pic>
        <p:nvPicPr>
          <p:cNvPr id="35" name="Picture 3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00398" flipV="1">
            <a:off x="10098801" y="9237349"/>
            <a:ext cx="1329970" cy="3374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pic>
        <p:nvPicPr>
          <p:cNvPr id="7" name="Picture 7"/>
          <p:cNvPicPr>
            <a:picLocks noChangeAspect="1"/>
          </p:cNvPicPr>
          <p:nvPr/>
        </p:nvPicPr>
        <p:blipFill>
          <a:blip r:embed="rId4"/>
          <a:srcRect/>
          <a:stretch>
            <a:fillRect/>
          </a:stretch>
        </p:blipFill>
        <p:spPr>
          <a:xfrm>
            <a:off x="501880" y="357670"/>
            <a:ext cx="2134697" cy="1582344"/>
          </a:xfrm>
          <a:prstGeom prst="rect">
            <a:avLst/>
          </a:prstGeom>
        </p:spPr>
      </p:pic>
      <p:sp>
        <p:nvSpPr>
          <p:cNvPr id="8" name="TextBox 7">
            <a:extLst>
              <a:ext uri="{FF2B5EF4-FFF2-40B4-BE49-F238E27FC236}">
                <a16:creationId xmlns:a16="http://schemas.microsoft.com/office/drawing/2014/main" id="{2E28AD9A-BD7D-4CF6-B35D-E0DDD935D319}"/>
              </a:ext>
            </a:extLst>
          </p:cNvPr>
          <p:cNvSpPr txBox="1"/>
          <p:nvPr/>
        </p:nvSpPr>
        <p:spPr>
          <a:xfrm>
            <a:off x="2286000" y="1244219"/>
            <a:ext cx="11506200" cy="1200329"/>
          </a:xfrm>
          <a:prstGeom prst="rect">
            <a:avLst/>
          </a:prstGeom>
          <a:noFill/>
        </p:spPr>
        <p:txBody>
          <a:bodyPr wrap="square" rtlCol="0">
            <a:spAutoFit/>
          </a:bodyPr>
          <a:lstStyle/>
          <a:p>
            <a:r>
              <a:rPr lang="en-GB" sz="7200" dirty="0">
                <a:solidFill>
                  <a:srgbClr val="002060"/>
                </a:solidFill>
                <a:latin typeface="Open Sans Light Bold" panose="020B0604020202020204" charset="0"/>
                <a:ea typeface="Open Sans Light Bold" panose="020B0604020202020204" charset="0"/>
                <a:cs typeface="Open Sans Light Bold" panose="020B0604020202020204" charset="0"/>
              </a:rPr>
              <a:t>We need your support </a:t>
            </a:r>
          </a:p>
        </p:txBody>
      </p:sp>
      <p:pic>
        <p:nvPicPr>
          <p:cNvPr id="9" name="Picture 8">
            <a:extLst>
              <a:ext uri="{FF2B5EF4-FFF2-40B4-BE49-F238E27FC236}">
                <a16:creationId xmlns:a16="http://schemas.microsoft.com/office/drawing/2014/main" id="{7C791F9C-FC67-4ACE-AEC7-89BC73CE2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902" y="2534915"/>
            <a:ext cx="6004383" cy="4174111"/>
          </a:xfrm>
          <a:prstGeom prst="rect">
            <a:avLst/>
          </a:prstGeom>
          <a:ln>
            <a:solidFill>
              <a:schemeClr val="tx1"/>
            </a:solidFill>
          </a:ln>
        </p:spPr>
      </p:pic>
      <p:pic>
        <p:nvPicPr>
          <p:cNvPr id="10" name="Picture 9">
            <a:extLst>
              <a:ext uri="{FF2B5EF4-FFF2-40B4-BE49-F238E27FC236}">
                <a16:creationId xmlns:a16="http://schemas.microsoft.com/office/drawing/2014/main" id="{AEE17E72-DE5E-45F2-953F-57D9558C1B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29872" y="5999124"/>
            <a:ext cx="5570043" cy="3424823"/>
          </a:xfrm>
          <a:prstGeom prst="rect">
            <a:avLst/>
          </a:prstGeom>
          <a:ln>
            <a:solidFill>
              <a:schemeClr val="tx1"/>
            </a:solidFill>
          </a:ln>
        </p:spPr>
      </p:pic>
      <p:pic>
        <p:nvPicPr>
          <p:cNvPr id="11" name="Picture 4" descr="https://www.frimleyhealthandcare.org.uk/media/2834/flu-decision.png?anchor=center&amp;mode=crop&amp;width=1200&amp;height=600&amp;rnd=132739514370000000">
            <a:extLst>
              <a:ext uri="{FF2B5EF4-FFF2-40B4-BE49-F238E27FC236}">
                <a16:creationId xmlns:a16="http://schemas.microsoft.com/office/drawing/2014/main" id="{A8063EA5-EA9D-48F5-AF37-A1A1FEC3D76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041571" y="2675123"/>
            <a:ext cx="5334002" cy="2667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descr="Diagram&#10;&#10;Description automatically generated">
            <a:extLst>
              <a:ext uri="{FF2B5EF4-FFF2-40B4-BE49-F238E27FC236}">
                <a16:creationId xmlns:a16="http://schemas.microsoft.com/office/drawing/2014/main" id="{24F41F67-2864-45B1-95FB-AC6AC22A6D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63190" y="3093580"/>
            <a:ext cx="4348569" cy="6150735"/>
          </a:xfrm>
          <a:prstGeom prst="rect">
            <a:avLst/>
          </a:prstGeom>
        </p:spPr>
      </p:pic>
      <p:pic>
        <p:nvPicPr>
          <p:cNvPr id="13" name="Picture 12">
            <a:extLst>
              <a:ext uri="{FF2B5EF4-FFF2-40B4-BE49-F238E27FC236}">
                <a16:creationId xmlns:a16="http://schemas.microsoft.com/office/drawing/2014/main" id="{FE738C7D-0A3C-4030-833C-5A1367EA771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0041" y="7134500"/>
            <a:ext cx="3245829" cy="1825779"/>
          </a:xfrm>
          <a:prstGeom prst="rect">
            <a:avLst/>
          </a:prstGeom>
          <a:ln>
            <a:solidFill>
              <a:schemeClr val="tx1"/>
            </a:solidFill>
          </a:ln>
        </p:spPr>
      </p:pic>
      <p:pic>
        <p:nvPicPr>
          <p:cNvPr id="14" name="Picture 13">
            <a:extLst>
              <a:ext uri="{FF2B5EF4-FFF2-40B4-BE49-F238E27FC236}">
                <a16:creationId xmlns:a16="http://schemas.microsoft.com/office/drawing/2014/main" id="{4049BF24-8BD6-4027-B32E-2C763F8021E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3135285" y="1978138"/>
            <a:ext cx="3810000" cy="954796"/>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pic>
        <p:nvPicPr>
          <p:cNvPr id="7" name="Picture 7"/>
          <p:cNvPicPr>
            <a:picLocks noChangeAspect="1"/>
          </p:cNvPicPr>
          <p:nvPr/>
        </p:nvPicPr>
        <p:blipFill>
          <a:blip r:embed="rId4"/>
          <a:srcRect/>
          <a:stretch>
            <a:fillRect/>
          </a:stretch>
        </p:blipFill>
        <p:spPr>
          <a:xfrm>
            <a:off x="501880" y="357670"/>
            <a:ext cx="2134697" cy="1582344"/>
          </a:xfrm>
          <a:prstGeom prst="rect">
            <a:avLst/>
          </a:prstGeom>
        </p:spPr>
      </p:pic>
      <p:sp>
        <p:nvSpPr>
          <p:cNvPr id="18" name="Rounded Rectangle 7">
            <a:extLst>
              <a:ext uri="{FF2B5EF4-FFF2-40B4-BE49-F238E27FC236}">
                <a16:creationId xmlns:a16="http://schemas.microsoft.com/office/drawing/2014/main" id="{B6524D92-D580-4659-A09B-3DCD2ABA983D}"/>
              </a:ext>
            </a:extLst>
          </p:cNvPr>
          <p:cNvSpPr/>
          <p:nvPr/>
        </p:nvSpPr>
        <p:spPr>
          <a:xfrm>
            <a:off x="1208182" y="2180670"/>
            <a:ext cx="7524750" cy="62394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9">
            <a:extLst>
              <a:ext uri="{FF2B5EF4-FFF2-40B4-BE49-F238E27FC236}">
                <a16:creationId xmlns:a16="http://schemas.microsoft.com/office/drawing/2014/main" id="{A8C05E89-AE1C-43DC-BF3E-A3080DB14E12}"/>
              </a:ext>
            </a:extLst>
          </p:cNvPr>
          <p:cNvSpPr/>
          <p:nvPr/>
        </p:nvSpPr>
        <p:spPr>
          <a:xfrm>
            <a:off x="9960966" y="4644303"/>
            <a:ext cx="6903521" cy="21066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0" descr="Twitter Logo | Symbol, History, PNG (3840*2160)">
            <a:extLst>
              <a:ext uri="{FF2B5EF4-FFF2-40B4-BE49-F238E27FC236}">
                <a16:creationId xmlns:a16="http://schemas.microsoft.com/office/drawing/2014/main" id="{1DD59874-E06B-41F4-9833-03B9EB6C9C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622" y="4630320"/>
            <a:ext cx="2658413" cy="1495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File:Instagram logo 2016.svg - Wikimedia Commons">
            <a:extLst>
              <a:ext uri="{FF2B5EF4-FFF2-40B4-BE49-F238E27FC236}">
                <a16:creationId xmlns:a16="http://schemas.microsoft.com/office/drawing/2014/main" id="{396EA68E-FC42-4507-8172-DE1817CBD6A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1909145" y="6285687"/>
            <a:ext cx="1524813" cy="152481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95FA8E6-8FF3-45CB-BCD7-B7E4E937C6F7}"/>
              </a:ext>
            </a:extLst>
          </p:cNvPr>
          <p:cNvSpPr/>
          <p:nvPr/>
        </p:nvSpPr>
        <p:spPr>
          <a:xfrm>
            <a:off x="3426975" y="3082330"/>
            <a:ext cx="4878825" cy="1077218"/>
          </a:xfrm>
          <a:prstGeom prst="rect">
            <a:avLst/>
          </a:prstGeom>
        </p:spPr>
        <p:txBody>
          <a:bodyPr wrap="square">
            <a:spAutoFit/>
          </a:bodyPr>
          <a:lstStyle/>
          <a:p>
            <a:r>
              <a:rPr lang="en-GB" sz="3200" dirty="0">
                <a:solidFill>
                  <a:srgbClr val="002060"/>
                </a:solidFill>
                <a:latin typeface="DM Sans" panose="020B0604020202020204" charset="0"/>
              </a:rPr>
              <a:t>@FrimleyHealthandCare</a:t>
            </a:r>
            <a:endParaRPr lang="en-GB" dirty="0">
              <a:solidFill>
                <a:srgbClr val="002060"/>
              </a:solidFill>
              <a:latin typeface="DM Sans" panose="020B0604020202020204" charset="0"/>
            </a:endParaRPr>
          </a:p>
          <a:p>
            <a:r>
              <a:rPr lang="en-GB" sz="3200" dirty="0">
                <a:solidFill>
                  <a:srgbClr val="002060"/>
                </a:solidFill>
                <a:latin typeface="DM Sans" panose="020B0604020202020204" charset="0"/>
              </a:rPr>
              <a:t>@</a:t>
            </a:r>
            <a:r>
              <a:rPr lang="en-GB" sz="3200" dirty="0" err="1">
                <a:solidFill>
                  <a:srgbClr val="002060"/>
                </a:solidFill>
                <a:latin typeface="DM Sans" panose="020B0604020202020204" charset="0"/>
              </a:rPr>
              <a:t>NHSFrimleyCCG</a:t>
            </a:r>
            <a:endParaRPr lang="en-GB" sz="3200" dirty="0">
              <a:solidFill>
                <a:srgbClr val="002060"/>
              </a:solidFill>
              <a:latin typeface="DM Sans" panose="020B0604020202020204" charset="0"/>
            </a:endParaRPr>
          </a:p>
        </p:txBody>
      </p:sp>
      <p:sp>
        <p:nvSpPr>
          <p:cNvPr id="23" name="Rectangle 22">
            <a:extLst>
              <a:ext uri="{FF2B5EF4-FFF2-40B4-BE49-F238E27FC236}">
                <a16:creationId xmlns:a16="http://schemas.microsoft.com/office/drawing/2014/main" id="{930BA8B9-6F10-442D-8853-725CBB354F5F}"/>
              </a:ext>
            </a:extLst>
          </p:cNvPr>
          <p:cNvSpPr/>
          <p:nvPr/>
        </p:nvSpPr>
        <p:spPr>
          <a:xfrm>
            <a:off x="3433958" y="4788912"/>
            <a:ext cx="3381202" cy="1077218"/>
          </a:xfrm>
          <a:prstGeom prst="rect">
            <a:avLst/>
          </a:prstGeom>
        </p:spPr>
        <p:txBody>
          <a:bodyPr wrap="square">
            <a:spAutoFit/>
          </a:bodyPr>
          <a:lstStyle/>
          <a:p>
            <a:r>
              <a:rPr lang="en-GB" sz="3200" dirty="0">
                <a:solidFill>
                  <a:srgbClr val="002060"/>
                </a:solidFill>
                <a:latin typeface="DM Sans" panose="020B0604020202020204" charset="0"/>
              </a:rPr>
              <a:t>@</a:t>
            </a:r>
            <a:r>
              <a:rPr lang="en-GB" sz="3200" dirty="0" err="1">
                <a:solidFill>
                  <a:srgbClr val="002060"/>
                </a:solidFill>
                <a:latin typeface="DM Sans" panose="020B0604020202020204" charset="0"/>
              </a:rPr>
              <a:t>FrimleyHC</a:t>
            </a:r>
            <a:endParaRPr lang="en-GB" sz="3200" dirty="0">
              <a:solidFill>
                <a:srgbClr val="002060"/>
              </a:solidFill>
              <a:latin typeface="DM Sans" panose="020B0604020202020204" charset="0"/>
            </a:endParaRPr>
          </a:p>
          <a:p>
            <a:r>
              <a:rPr lang="en-GB" sz="3200" dirty="0">
                <a:solidFill>
                  <a:srgbClr val="002060"/>
                </a:solidFill>
                <a:latin typeface="DM Sans" panose="020B0604020202020204" charset="0"/>
              </a:rPr>
              <a:t>@</a:t>
            </a:r>
            <a:r>
              <a:rPr lang="en-GB" sz="3200" dirty="0" err="1">
                <a:solidFill>
                  <a:srgbClr val="002060"/>
                </a:solidFill>
                <a:latin typeface="DM Sans" panose="020B0604020202020204" charset="0"/>
              </a:rPr>
              <a:t>Frimley_CCG</a:t>
            </a:r>
            <a:endParaRPr lang="en-GB" sz="3200" dirty="0">
              <a:solidFill>
                <a:srgbClr val="002060"/>
              </a:solidFill>
              <a:latin typeface="DM Sans" panose="020B0604020202020204" charset="0"/>
            </a:endParaRPr>
          </a:p>
        </p:txBody>
      </p:sp>
      <p:sp>
        <p:nvSpPr>
          <p:cNvPr id="24" name="Rectangle 23">
            <a:extLst>
              <a:ext uri="{FF2B5EF4-FFF2-40B4-BE49-F238E27FC236}">
                <a16:creationId xmlns:a16="http://schemas.microsoft.com/office/drawing/2014/main" id="{FD330965-6DB2-420D-BFE0-0A5130C1D355}"/>
              </a:ext>
            </a:extLst>
          </p:cNvPr>
          <p:cNvSpPr/>
          <p:nvPr/>
        </p:nvSpPr>
        <p:spPr>
          <a:xfrm>
            <a:off x="3433958" y="6609198"/>
            <a:ext cx="4106797" cy="584775"/>
          </a:xfrm>
          <a:prstGeom prst="rect">
            <a:avLst/>
          </a:prstGeom>
        </p:spPr>
        <p:txBody>
          <a:bodyPr wrap="square">
            <a:spAutoFit/>
          </a:bodyPr>
          <a:lstStyle/>
          <a:p>
            <a:r>
              <a:rPr lang="en-GB" sz="3200" dirty="0">
                <a:solidFill>
                  <a:srgbClr val="002060"/>
                </a:solidFill>
                <a:latin typeface="DM Sans" panose="020B0604020202020204" charset="0"/>
              </a:rPr>
              <a:t>@</a:t>
            </a:r>
            <a:r>
              <a:rPr lang="en-GB" sz="3200" dirty="0" err="1">
                <a:solidFill>
                  <a:srgbClr val="002060"/>
                </a:solidFill>
                <a:latin typeface="DM Sans" panose="020B0604020202020204" charset="0"/>
              </a:rPr>
              <a:t>NHSFrimleyCCG</a:t>
            </a:r>
            <a:endParaRPr lang="en-GB" sz="3200" dirty="0">
              <a:solidFill>
                <a:srgbClr val="002060"/>
              </a:solidFill>
              <a:latin typeface="DM Sans" panose="020B0604020202020204" charset="0"/>
            </a:endParaRPr>
          </a:p>
        </p:txBody>
      </p:sp>
      <p:pic>
        <p:nvPicPr>
          <p:cNvPr id="25" name="Picture 18" descr="Facebook Icon transparent PNG - StickPNG">
            <a:extLst>
              <a:ext uri="{FF2B5EF4-FFF2-40B4-BE49-F238E27FC236}">
                <a16:creationId xmlns:a16="http://schemas.microsoft.com/office/drawing/2014/main" id="{CCB8FA3E-5B86-4191-AAEB-69377396FC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9145" y="2906806"/>
            <a:ext cx="1363369" cy="136336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845822E-DE91-496C-8DA4-9A20D66D9326}"/>
              </a:ext>
            </a:extLst>
          </p:cNvPr>
          <p:cNvSpPr/>
          <p:nvPr/>
        </p:nvSpPr>
        <p:spPr>
          <a:xfrm>
            <a:off x="11201400" y="4725979"/>
            <a:ext cx="5333511" cy="769441"/>
          </a:xfrm>
          <a:prstGeom prst="rect">
            <a:avLst/>
          </a:prstGeom>
        </p:spPr>
        <p:txBody>
          <a:bodyPr wrap="none">
            <a:spAutoFit/>
          </a:bodyPr>
          <a:lstStyle/>
          <a:p>
            <a:r>
              <a:rPr lang="en-GB" sz="4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Visit our websites:</a:t>
            </a:r>
          </a:p>
        </p:txBody>
      </p:sp>
      <p:sp>
        <p:nvSpPr>
          <p:cNvPr id="27" name="Rectangle 26">
            <a:extLst>
              <a:ext uri="{FF2B5EF4-FFF2-40B4-BE49-F238E27FC236}">
                <a16:creationId xmlns:a16="http://schemas.microsoft.com/office/drawing/2014/main" id="{8C93CA22-5F8F-4146-BDD5-7918F24C8C3E}"/>
              </a:ext>
            </a:extLst>
          </p:cNvPr>
          <p:cNvSpPr/>
          <p:nvPr/>
        </p:nvSpPr>
        <p:spPr>
          <a:xfrm>
            <a:off x="10246539" y="5509948"/>
            <a:ext cx="6332376" cy="1077218"/>
          </a:xfrm>
          <a:prstGeom prst="rect">
            <a:avLst/>
          </a:prstGeom>
        </p:spPr>
        <p:txBody>
          <a:bodyPr wrap="none">
            <a:spAutoFit/>
          </a:bodyPr>
          <a:lstStyle/>
          <a:p>
            <a:pPr algn="ctr"/>
            <a:r>
              <a:rPr lang="en-GB" sz="3200" dirty="0">
                <a:solidFill>
                  <a:srgbClr val="002060"/>
                </a:solidFill>
              </a:rPr>
              <a:t>www.</a:t>
            </a:r>
            <a:r>
              <a:rPr lang="en-GB" sz="3200" dirty="0">
                <a:solidFill>
                  <a:srgbClr val="002060"/>
                </a:solidFill>
                <a:latin typeface="DM Sans" panose="020B0604020202020204" charset="0"/>
              </a:rPr>
              <a:t>frimleyhealthandcare</a:t>
            </a:r>
            <a:r>
              <a:rPr lang="en-GB" sz="3200" dirty="0">
                <a:solidFill>
                  <a:srgbClr val="002060"/>
                </a:solidFill>
              </a:rPr>
              <a:t>.org.uk</a:t>
            </a:r>
          </a:p>
          <a:p>
            <a:pPr algn="ctr"/>
            <a:r>
              <a:rPr lang="en-GB" sz="3200" dirty="0">
                <a:solidFill>
                  <a:srgbClr val="002060"/>
                </a:solidFill>
              </a:rPr>
              <a:t>www.frimleyccg.nhs.uk</a:t>
            </a:r>
          </a:p>
        </p:txBody>
      </p:sp>
    </p:spTree>
    <p:extLst>
      <p:ext uri="{BB962C8B-B14F-4D97-AF65-F5344CB8AC3E}">
        <p14:creationId xmlns:p14="http://schemas.microsoft.com/office/powerpoint/2010/main" val="422897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34322" y="357670"/>
            <a:ext cx="3269993" cy="1342059"/>
          </a:xfrm>
          <a:prstGeom prst="rect">
            <a:avLst/>
          </a:prstGeom>
        </p:spPr>
      </p:pic>
      <p:pic>
        <p:nvPicPr>
          <p:cNvPr id="3" name="Picture 3"/>
          <p:cNvPicPr>
            <a:picLocks noChangeAspect="1"/>
          </p:cNvPicPr>
          <p:nvPr/>
        </p:nvPicPr>
        <p:blipFill>
          <a:blip r:embed="rId3"/>
          <a:srcRect l="2092" r="2092" b="68802"/>
          <a:stretch>
            <a:fillRect/>
          </a:stretch>
        </p:blipFill>
        <p:spPr>
          <a:xfrm>
            <a:off x="-125373" y="10053093"/>
            <a:ext cx="18538745" cy="233907"/>
          </a:xfrm>
          <a:prstGeom prst="rect">
            <a:avLst/>
          </a:prstGeom>
        </p:spPr>
      </p:pic>
      <p:pic>
        <p:nvPicPr>
          <p:cNvPr id="4" name="Picture 4"/>
          <p:cNvPicPr>
            <a:picLocks noChangeAspect="1"/>
          </p:cNvPicPr>
          <p:nvPr/>
        </p:nvPicPr>
        <p:blipFill>
          <a:blip r:embed="rId3"/>
          <a:srcRect l="2092" r="2092" b="68802"/>
          <a:stretch>
            <a:fillRect/>
          </a:stretch>
        </p:blipFill>
        <p:spPr>
          <a:xfrm>
            <a:off x="-210213" y="-74309"/>
            <a:ext cx="18538745" cy="233907"/>
          </a:xfrm>
          <a:prstGeom prst="rect">
            <a:avLst/>
          </a:prstGeom>
        </p:spPr>
      </p:pic>
      <p:pic>
        <p:nvPicPr>
          <p:cNvPr id="7" name="Picture 7"/>
          <p:cNvPicPr>
            <a:picLocks noChangeAspect="1"/>
          </p:cNvPicPr>
          <p:nvPr/>
        </p:nvPicPr>
        <p:blipFill>
          <a:blip r:embed="rId4"/>
          <a:srcRect/>
          <a:stretch>
            <a:fillRect/>
          </a:stretch>
        </p:blipFill>
        <p:spPr>
          <a:xfrm>
            <a:off x="501880" y="357670"/>
            <a:ext cx="2134697" cy="1582344"/>
          </a:xfrm>
          <a:prstGeom prst="rect">
            <a:avLst/>
          </a:prstGeom>
        </p:spPr>
      </p:pic>
      <p:sp>
        <p:nvSpPr>
          <p:cNvPr id="15" name="TextBox 14">
            <a:extLst>
              <a:ext uri="{FF2B5EF4-FFF2-40B4-BE49-F238E27FC236}">
                <a16:creationId xmlns:a16="http://schemas.microsoft.com/office/drawing/2014/main" id="{A1BCA011-5B32-402C-A1BF-C53855AF1864}"/>
              </a:ext>
            </a:extLst>
          </p:cNvPr>
          <p:cNvSpPr txBox="1"/>
          <p:nvPr/>
        </p:nvSpPr>
        <p:spPr>
          <a:xfrm>
            <a:off x="1943100" y="1471295"/>
            <a:ext cx="15544800" cy="923330"/>
          </a:xfrm>
          <a:prstGeom prst="rect">
            <a:avLst/>
          </a:prstGeom>
          <a:noFill/>
        </p:spPr>
        <p:txBody>
          <a:bodyPr wrap="square" rtlCol="0">
            <a:spAutoFit/>
          </a:bodyPr>
          <a:lstStyle/>
          <a:p>
            <a:r>
              <a:rPr lang="en-GB" sz="5400" dirty="0">
                <a:solidFill>
                  <a:schemeClr val="tx2"/>
                </a:solidFill>
                <a:latin typeface="Open Sans Light Bold" panose="020B0604020202020204" charset="0"/>
                <a:ea typeface="Open Sans Light Bold" panose="020B0604020202020204" charset="0"/>
                <a:cs typeface="Open Sans Light Bold" panose="020B0604020202020204" charset="0"/>
              </a:rPr>
              <a:t>Join us for our AGM </a:t>
            </a:r>
            <a:r>
              <a:rPr lang="en-GB" sz="5400">
                <a:solidFill>
                  <a:schemeClr val="tx2"/>
                </a:solidFill>
                <a:latin typeface="Open Sans Light Bold" panose="020B0604020202020204" charset="0"/>
                <a:ea typeface="Open Sans Light Bold" panose="020B0604020202020204" charset="0"/>
                <a:cs typeface="Open Sans Light Bold" panose="020B0604020202020204" charset="0"/>
              </a:rPr>
              <a:t>– 21 </a:t>
            </a:r>
            <a:r>
              <a:rPr lang="en-GB" sz="5400" dirty="0">
                <a:solidFill>
                  <a:schemeClr val="tx2"/>
                </a:solidFill>
                <a:latin typeface="Open Sans Light Bold" panose="020B0604020202020204" charset="0"/>
                <a:ea typeface="Open Sans Light Bold" panose="020B0604020202020204" charset="0"/>
                <a:cs typeface="Open Sans Light Bold" panose="020B0604020202020204" charset="0"/>
              </a:rPr>
              <a:t>September</a:t>
            </a:r>
          </a:p>
        </p:txBody>
      </p:sp>
      <p:sp>
        <p:nvSpPr>
          <p:cNvPr id="16" name="TextBox 15">
            <a:extLst>
              <a:ext uri="{FF2B5EF4-FFF2-40B4-BE49-F238E27FC236}">
                <a16:creationId xmlns:a16="http://schemas.microsoft.com/office/drawing/2014/main" id="{88CBE05D-365E-49CC-AB5F-CC0EB3F36EB7}"/>
              </a:ext>
            </a:extLst>
          </p:cNvPr>
          <p:cNvSpPr txBox="1"/>
          <p:nvPr/>
        </p:nvSpPr>
        <p:spPr>
          <a:xfrm>
            <a:off x="1569228" y="2636438"/>
            <a:ext cx="15125700" cy="5447645"/>
          </a:xfrm>
          <a:prstGeom prst="rect">
            <a:avLst/>
          </a:prstGeom>
          <a:noFill/>
        </p:spPr>
        <p:txBody>
          <a:bodyPr wrap="square" rtlCol="0">
            <a:spAutoFit/>
          </a:bodyPr>
          <a:lstStyle/>
          <a:p>
            <a:r>
              <a:rPr lang="en-GB" sz="4400" dirty="0">
                <a:solidFill>
                  <a:srgbClr val="0070C0"/>
                </a:solidFill>
                <a:latin typeface="DM Sans" panose="020B0604020202020204" charset="0"/>
              </a:rPr>
              <a:t>Be part of the conversation at our virtual AGM</a:t>
            </a:r>
          </a:p>
          <a:p>
            <a:endParaRPr lang="en-GB" sz="2400" dirty="0">
              <a:solidFill>
                <a:srgbClr val="0070C0"/>
              </a:solidFill>
              <a:latin typeface="DM Sans" panose="020B0604020202020204" charset="0"/>
            </a:endParaRPr>
          </a:p>
          <a:p>
            <a:r>
              <a:rPr lang="en-GB" sz="4400" dirty="0">
                <a:solidFill>
                  <a:srgbClr val="0070C0"/>
                </a:solidFill>
                <a:latin typeface="DM Sans" panose="020B0604020202020204" charset="0"/>
              </a:rPr>
              <a:t>Opportunity to hear all about our achievements and the challenges we have faced</a:t>
            </a:r>
          </a:p>
          <a:p>
            <a:endParaRPr lang="en-GB" sz="1600" dirty="0">
              <a:solidFill>
                <a:srgbClr val="0070C0"/>
              </a:solidFill>
              <a:latin typeface="DM Sans" panose="020B0604020202020204" charset="0"/>
            </a:endParaRPr>
          </a:p>
          <a:p>
            <a:r>
              <a:rPr lang="en-GB" sz="4400" dirty="0">
                <a:solidFill>
                  <a:srgbClr val="0070C0"/>
                </a:solidFill>
                <a:latin typeface="DM Sans" panose="020B0604020202020204" charset="0"/>
              </a:rPr>
              <a:t>Hear about:</a:t>
            </a:r>
          </a:p>
          <a:p>
            <a:pPr lvl="1">
              <a:buFont typeface="Arial" panose="020B0604020202020204" pitchFamily="34" charset="0"/>
              <a:buChar char="•"/>
            </a:pPr>
            <a:r>
              <a:rPr lang="en-GB" sz="4400" b="0" i="0" dirty="0">
                <a:solidFill>
                  <a:srgbClr val="0070C0"/>
                </a:solidFill>
                <a:effectLst/>
                <a:latin typeface="DM Sans" panose="020B0604020202020204" charset="0"/>
              </a:rPr>
              <a:t>Our response to the pandemic and vaccine roll out</a:t>
            </a:r>
          </a:p>
          <a:p>
            <a:pPr lvl="1">
              <a:buFont typeface="Arial" panose="020B0604020202020204" pitchFamily="34" charset="0"/>
              <a:buChar char="•"/>
            </a:pPr>
            <a:r>
              <a:rPr lang="en-GB" sz="4400" b="0" i="0" dirty="0">
                <a:solidFill>
                  <a:srgbClr val="0070C0"/>
                </a:solidFill>
                <a:effectLst/>
                <a:latin typeface="DM Sans" panose="020B0604020202020204" charset="0"/>
              </a:rPr>
              <a:t>The Community Deal - including our Innovation Fund</a:t>
            </a:r>
          </a:p>
          <a:p>
            <a:pPr lvl="1">
              <a:buFont typeface="Arial" panose="020B0604020202020204" pitchFamily="34" charset="0"/>
              <a:buChar char="•"/>
            </a:pPr>
            <a:r>
              <a:rPr lang="en-GB" sz="4400" b="0" i="0" dirty="0">
                <a:solidFill>
                  <a:srgbClr val="0070C0"/>
                </a:solidFill>
                <a:effectLst/>
                <a:latin typeface="DM Sans" panose="020B0604020202020204" charset="0"/>
              </a:rPr>
              <a:t>Our system journey</a:t>
            </a:r>
            <a:endParaRPr lang="en-GB" dirty="0">
              <a:solidFill>
                <a:srgbClr val="0070C0"/>
              </a:solidFill>
              <a:latin typeface="DM Sans" panose="020B0604020202020204" charset="0"/>
            </a:endParaRPr>
          </a:p>
        </p:txBody>
      </p:sp>
      <p:sp>
        <p:nvSpPr>
          <p:cNvPr id="17" name="TextBox 16">
            <a:extLst>
              <a:ext uri="{FF2B5EF4-FFF2-40B4-BE49-F238E27FC236}">
                <a16:creationId xmlns:a16="http://schemas.microsoft.com/office/drawing/2014/main" id="{6145CA3F-9F7B-4A45-8A63-F8AAB4C70EBF}"/>
              </a:ext>
            </a:extLst>
          </p:cNvPr>
          <p:cNvSpPr txBox="1"/>
          <p:nvPr/>
        </p:nvSpPr>
        <p:spPr>
          <a:xfrm>
            <a:off x="599506" y="8266136"/>
            <a:ext cx="17833852" cy="2000548"/>
          </a:xfrm>
          <a:prstGeom prst="rect">
            <a:avLst/>
          </a:prstGeom>
          <a:noFill/>
        </p:spPr>
        <p:txBody>
          <a:bodyPr wrap="square" rtlCol="0">
            <a:spAutoFit/>
          </a:bodyPr>
          <a:lstStyle/>
          <a:p>
            <a:r>
              <a:rPr lang="en-GB" sz="4000" b="0" i="0" dirty="0">
                <a:solidFill>
                  <a:srgbClr val="0070C0"/>
                </a:solidFill>
                <a:effectLst/>
                <a:latin typeface="DM Sans" panose="020B0604020202020204" charset="0"/>
              </a:rPr>
              <a:t>Register via Eventbrite: </a:t>
            </a:r>
            <a:r>
              <a:rPr lang="en-GB" sz="4000" b="0" i="0" dirty="0">
                <a:effectLst/>
                <a:latin typeface="DM Sans" panose="020B0604020202020204" charset="0"/>
                <a:hlinkClick r:id="rId5"/>
              </a:rPr>
              <a:t>https://www.eventbrite.co.uk/e/frimley-clinical-commissioning-group-annual-general-meeting-tickets-166637656717</a:t>
            </a:r>
            <a:r>
              <a:rPr lang="en-GB" sz="4000" b="0" i="0" dirty="0">
                <a:effectLst/>
                <a:latin typeface="DM Sans" panose="020B0604020202020204" charset="0"/>
              </a:rPr>
              <a:t> </a:t>
            </a:r>
            <a:endParaRPr lang="en-GB" sz="4000" dirty="0">
              <a:latin typeface="DM Sans" panose="020B0604020202020204" charset="0"/>
            </a:endParaRPr>
          </a:p>
          <a:p>
            <a:endParaRPr lang="en-GB" sz="4400" dirty="0">
              <a:latin typeface="+mj-lt"/>
            </a:endParaRPr>
          </a:p>
        </p:txBody>
      </p:sp>
    </p:spTree>
    <p:extLst>
      <p:ext uri="{BB962C8B-B14F-4D97-AF65-F5344CB8AC3E}">
        <p14:creationId xmlns:p14="http://schemas.microsoft.com/office/powerpoint/2010/main" val="3762593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DAA6733C4B64D92C2003CD2BF9CD9" ma:contentTypeVersion="11" ma:contentTypeDescription="Create a new document." ma:contentTypeScope="" ma:versionID="e6fa7940f849ccb57f532d1dc25472f4">
  <xsd:schema xmlns:xsd="http://www.w3.org/2001/XMLSchema" xmlns:xs="http://www.w3.org/2001/XMLSchema" xmlns:p="http://schemas.microsoft.com/office/2006/metadata/properties" xmlns:ns2="650980e8-b547-41e0-b27c-988350823d85" xmlns:ns3="915891c8-f4fa-48af-86d4-f47299b4f217" targetNamespace="http://schemas.microsoft.com/office/2006/metadata/properties" ma:root="true" ma:fieldsID="1cc8d19e93dca83b4cb51a3b60b50db9" ns2:_="" ns3:_="">
    <xsd:import namespace="650980e8-b547-41e0-b27c-988350823d85"/>
    <xsd:import namespace="915891c8-f4fa-48af-86d4-f47299b4f21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980e8-b547-41e0-b27c-988350823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5891c8-f4fa-48af-86d4-f47299b4f21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A7B3EC-B7FE-4F35-B7DE-9294B6220634}"/>
</file>

<file path=customXml/itemProps2.xml><?xml version="1.0" encoding="utf-8"?>
<ds:datastoreItem xmlns:ds="http://schemas.openxmlformats.org/officeDocument/2006/customXml" ds:itemID="{99223E87-8644-44DC-9806-3515A82C0923}"/>
</file>

<file path=customXml/itemProps3.xml><?xml version="1.0" encoding="utf-8"?>
<ds:datastoreItem xmlns:ds="http://schemas.openxmlformats.org/officeDocument/2006/customXml" ds:itemID="{E7B526E5-6557-424C-BE9B-696FFEF26A27}"/>
</file>

<file path=docProps/app.xml><?xml version="1.0" encoding="utf-8"?>
<Properties xmlns="http://schemas.openxmlformats.org/officeDocument/2006/extended-properties" xmlns:vt="http://schemas.openxmlformats.org/officeDocument/2006/docPropsVTypes">
  <TotalTime>29</TotalTime>
  <Words>621</Words>
  <Application>Microsoft Office PowerPoint</Application>
  <PresentationFormat>Custom</PresentationFormat>
  <Paragraphs>68</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DM Sans Bold</vt:lpstr>
      <vt:lpstr>Calibri</vt:lpstr>
      <vt:lpstr>Arial</vt:lpstr>
      <vt:lpstr>Open Sans Light Bold</vt:lpstr>
      <vt:lpstr>League Spartan</vt:lpstr>
      <vt:lpstr>Open Sans Bold</vt:lpstr>
      <vt:lpstr>Open Sans</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RVS Presentation</dc:title>
  <dc:creator>Duggal Nisha</dc:creator>
  <cp:lastModifiedBy>DUGGAL, Nisha (NHS FRIMLEY CCG)</cp:lastModifiedBy>
  <cp:revision>4</cp:revision>
  <dcterms:created xsi:type="dcterms:W3CDTF">2006-08-16T00:00:00Z</dcterms:created>
  <dcterms:modified xsi:type="dcterms:W3CDTF">2021-09-15T12:37:34Z</dcterms:modified>
  <dc:identifier>DAEp-ZH55Uo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0x010100823DAA6733C4B64D92C2003CD2BF9CD9</vt:lpwstr>
  </property>
</Properties>
</file>