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81" r:id="rId3"/>
    <p:sldId id="308" r:id="rId4"/>
    <p:sldId id="287" r:id="rId5"/>
    <p:sldId id="285" r:id="rId6"/>
    <p:sldId id="302" r:id="rId7"/>
    <p:sldId id="286" r:id="rId8"/>
    <p:sldId id="306" r:id="rId9"/>
    <p:sldId id="304" r:id="rId10"/>
    <p:sldId id="309" r:id="rId11"/>
    <p:sldId id="279" r:id="rId12"/>
    <p:sldId id="28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lena Kondziela" initials="HK" lastIdx="1" clrIdx="0">
    <p:extLst>
      <p:ext uri="{19B8F6BF-5375-455C-9EA6-DF929625EA0E}">
        <p15:presenceInfo xmlns:p15="http://schemas.microsoft.com/office/powerpoint/2012/main" userId="7aba003bc0360fe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00B0"/>
    <a:srgbClr val="2BB4AB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2" autoAdjust="0"/>
    <p:restoredTop sz="88076" autoAdjust="0"/>
  </p:normalViewPr>
  <p:slideViewPr>
    <p:cSldViewPr snapToGrid="0">
      <p:cViewPr varScale="1">
        <p:scale>
          <a:sx n="39" d="100"/>
          <a:sy n="39" d="100"/>
        </p:scale>
        <p:origin x="52" y="4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C885C-F2D6-4CAB-8D80-09FA78D2C6E3}" type="datetimeFigureOut">
              <a:rPr lang="en-GB" smtClean="0"/>
              <a:t>15/09/2021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911053-923B-4709-9059-8D90B288D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787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11053-923B-4709-9059-8D90B288D2E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104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E04077D2-15E3-498B-B8FF-C4A6A9CB71D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20D0A431-74F5-420B-B8C4-3A006716C6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A049B6-2994-418D-93D2-E672FA3B61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DEC7866-D87E-4A9B-B201-532F85D9A092}" type="slidenum">
              <a:rPr lang="en-GB" altLang="en-US">
                <a:latin typeface="Calibri" panose="020F0502020204030204" pitchFamily="34" charset="0"/>
              </a:rPr>
              <a:pPr eaLnBrk="1" hangingPunct="1"/>
              <a:t>6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11053-923B-4709-9059-8D90B288D2E3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651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06585-13A1-4034-8105-5D9377DDB6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49FD49-0081-41FC-A62E-1D6A67448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782815-816E-4BB0-9383-EA548A3AA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7B7E-33B3-4B3C-9F63-79E5C85AFE18}" type="datetimeFigureOut">
              <a:rPr lang="en-GB" smtClean="0"/>
              <a:t>15/09/2021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F3E78-00D4-4C32-B5BE-F382A18F9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1F6F2-4AE0-4BBC-961A-39ACD0C86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9F82-D3A1-407C-80E2-04FE81BB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080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3BD08-A20D-4D09-99E6-EBBD172BF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491F70-DFEB-4DD6-82E9-A69F566722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ED60B0-191D-417C-B821-329333F76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7B7E-33B3-4B3C-9F63-79E5C85AFE18}" type="datetimeFigureOut">
              <a:rPr lang="en-GB" smtClean="0"/>
              <a:t>15/09/2021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5C9E8-D8E9-4B31-893E-36376B6AA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02B866-9D9E-4393-AE04-525884448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9F82-D3A1-407C-80E2-04FE81BB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020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0B532F-BD09-4972-9C5A-56552D9BF9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45FC6D-C594-4550-A7C5-7D52F317D0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65DFF-6755-4129-819F-E42ACC133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7B7E-33B3-4B3C-9F63-79E5C85AFE18}" type="datetimeFigureOut">
              <a:rPr lang="en-GB" smtClean="0"/>
              <a:t>15/09/2021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6B1A3-52E5-4986-9C3C-0D01E6244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F0B87-348B-4902-9BCA-9B7927AFE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9F82-D3A1-407C-80E2-04FE81BB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798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60CF2-9731-4272-BEB1-677F50343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A7CCA-05D1-4590-A099-02B65E989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CBC41-3CDC-44BF-A97A-D5447B3A9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7B7E-33B3-4B3C-9F63-79E5C85AFE18}" type="datetimeFigureOut">
              <a:rPr lang="en-GB" smtClean="0"/>
              <a:t>15/09/2021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91D21-1DEB-47CE-A80F-1F1D81558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21756-78B2-420B-95D8-3C88F9A2A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9F82-D3A1-407C-80E2-04FE81BB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486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A84F6-D64F-4C66-B1BA-57E24BDB5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35E9F-0116-47BA-AF99-BFC4EC79E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3FCC95-1004-4D2E-BC61-B3B777C5D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7B7E-33B3-4B3C-9F63-79E5C85AFE18}" type="datetimeFigureOut">
              <a:rPr lang="en-GB" smtClean="0"/>
              <a:t>15/09/2021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48A30-AE10-414C-A38C-218BBF514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F8F89-D1E5-4267-913B-A92BFCA76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9F82-D3A1-407C-80E2-04FE81BB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233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5CBBE-89C3-4C70-AF2F-A6F216E8B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2E9E3-C6A2-403B-A1FA-6E5D6DD813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DED26D-E092-4E12-AD9F-3B35708845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CA304-41D7-4972-AA5F-58C589F23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7B7E-33B3-4B3C-9F63-79E5C85AFE18}" type="datetimeFigureOut">
              <a:rPr lang="en-GB" smtClean="0"/>
              <a:t>15/09/2021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DF3A66-7D66-4A81-9360-B0B5DAAC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3381D0-3135-40BA-B935-3A41E3E57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9F82-D3A1-407C-80E2-04FE81BB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347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B6670-6D79-4126-B630-59DF09CA3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DB2B6-3279-4903-AA8D-15C4E740E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16FADB-4A21-4FC0-954D-8E4B7EC6D8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15E882-B2AD-4894-9CA6-DCFB36B2F1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C78842-D02A-474F-ABE5-035C896018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332E0F-7416-41F0-AC3E-D7718539F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7B7E-33B3-4B3C-9F63-79E5C85AFE18}" type="datetimeFigureOut">
              <a:rPr lang="en-GB" smtClean="0"/>
              <a:t>15/09/2021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389638-2B5F-4BBD-A9BA-BAC99FADF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23737A-EF9B-481B-8769-66FDBC308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9F82-D3A1-407C-80E2-04FE81BB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147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10C63-D03F-4BD6-A50F-9C8E75328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B5E3ED-4D78-4F89-8DC8-29CE8AF8B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7B7E-33B3-4B3C-9F63-79E5C85AFE18}" type="datetimeFigureOut">
              <a:rPr lang="en-GB" smtClean="0"/>
              <a:t>15/09/2021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5AB392-87A1-40EC-B31D-D4CAF538B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917273-EF13-4E98-A349-CAE59B352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9F82-D3A1-407C-80E2-04FE81BB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152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7767A5-8780-4C5C-9924-281D39B12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7B7E-33B3-4B3C-9F63-79E5C85AFE18}" type="datetimeFigureOut">
              <a:rPr lang="en-GB" smtClean="0"/>
              <a:t>15/09/2021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A2A26F-1D25-4FC7-95DC-EB40CAD92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C925F7-7CF6-433C-BAF3-6FF86F87E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9F82-D3A1-407C-80E2-04FE81BB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17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EB3BC-CE46-43FB-A59E-78F42CB0F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B1FFB-4FF7-4C8B-BE5B-5622BB3C5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6BF1C4-ACA4-46FB-A269-C57E3C41E6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F9681D-6D51-44DD-991A-3C25438C7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7B7E-33B3-4B3C-9F63-79E5C85AFE18}" type="datetimeFigureOut">
              <a:rPr lang="en-GB" smtClean="0"/>
              <a:t>15/09/2021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EEDE60-18FD-4441-8B2E-83D1D9764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171B7E-7D41-4CCD-A164-30FA3E861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9F82-D3A1-407C-80E2-04FE81BB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169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9121C-FAB8-45F4-879A-F517C6B42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74BEDC-C0C0-4E61-B504-91246BAEF4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822901-326B-4396-A6C9-7BF57AB22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BAD823-15DA-4393-A06E-0C6F14B03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7B7E-33B3-4B3C-9F63-79E5C85AFE18}" type="datetimeFigureOut">
              <a:rPr lang="en-GB" smtClean="0"/>
              <a:t>15/09/2021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E133B9-C197-4CDC-A81B-944B7DB7E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4D25D5-B30B-468F-8416-61A043EFE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9F82-D3A1-407C-80E2-04FE81BB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216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77D367-9098-488D-800A-8DBB23AAA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F9AAC7-EE3D-4685-8F9D-B74F7805F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51C9A-0311-48F3-AFCC-8E75B0B772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A7B7E-33B3-4B3C-9F63-79E5C85AFE18}" type="datetimeFigureOut">
              <a:rPr lang="en-GB" smtClean="0"/>
              <a:t>15/09/2021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92D9C-CEC3-4BC1-90A1-A3CB049EDF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96FE5-E3D1-4097-9614-5733897A41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B9F82-D3A1-407C-80E2-04FE81BB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211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29BFE-1199-435B-ACEA-708A27FC5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00889" y="3051629"/>
            <a:ext cx="9144000" cy="2387600"/>
          </a:xfrm>
        </p:spPr>
        <p:txBody>
          <a:bodyPr>
            <a:noAutofit/>
          </a:bodyPr>
          <a:lstStyle/>
          <a:p>
            <a:r>
              <a:rPr lang="en-GB" sz="6600" b="1" dirty="0">
                <a:solidFill>
                  <a:schemeClr val="bg1"/>
                </a:solidFill>
                <a:latin typeface="Gotham Rounded Bold" pitchFamily="50" charset="0"/>
              </a:rPr>
              <a:t>Community </a:t>
            </a:r>
            <a:br>
              <a:rPr lang="en-GB" sz="6600" b="1" dirty="0">
                <a:solidFill>
                  <a:schemeClr val="bg1"/>
                </a:solidFill>
                <a:latin typeface="Gotham Rounded Bold" pitchFamily="50" charset="0"/>
              </a:rPr>
            </a:br>
            <a:br>
              <a:rPr lang="en-GB" sz="6600" b="1" dirty="0">
                <a:solidFill>
                  <a:schemeClr val="bg1"/>
                </a:solidFill>
                <a:latin typeface="Gotham Rounded Bold" pitchFamily="50" charset="0"/>
              </a:rPr>
            </a:br>
            <a:br>
              <a:rPr lang="en-GB" sz="6600" b="1" dirty="0">
                <a:solidFill>
                  <a:schemeClr val="bg1"/>
                </a:solidFill>
                <a:latin typeface="Gotham Rounded Bold" pitchFamily="50" charset="0"/>
              </a:rPr>
            </a:br>
            <a:endParaRPr lang="en-GB" sz="40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45921C-533A-4721-A0D6-4D92D65A13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487975" y="5126900"/>
            <a:ext cx="9144000" cy="1655762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Leah Campbell</a:t>
            </a:r>
          </a:p>
          <a:p>
            <a:r>
              <a:rPr lang="en-GB" dirty="0">
                <a:solidFill>
                  <a:schemeClr val="bg1"/>
                </a:solidFill>
              </a:rPr>
              <a:t>15 September 2021</a:t>
            </a:r>
          </a:p>
        </p:txBody>
      </p:sp>
    </p:spTree>
    <p:extLst>
      <p:ext uri="{BB962C8B-B14F-4D97-AF65-F5344CB8AC3E}">
        <p14:creationId xmlns:p14="http://schemas.microsoft.com/office/powerpoint/2010/main" val="3391397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A8C44-C4EE-4523-8461-4F0F7E03A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818906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  <a:latin typeface="Gotham Rounded Bold" pitchFamily="50" charset="0"/>
              </a:rPr>
              <a:t>Engagement vs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7B242-9FC4-4C03-8C68-F9A1052EE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9334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FS Me" panose="02000506040000020004" pitchFamily="2" charset="0"/>
              </a:rPr>
              <a:t>Community Engagement INVOLVES the community</a:t>
            </a:r>
          </a:p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FS Me" panose="02000506040000020004" pitchFamily="2" charset="0"/>
              </a:rPr>
              <a:t>Community Development is LED BY the community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  <a:latin typeface="FS Me" panose="02000506040000020004" pitchFamily="2" charset="0"/>
            </a:endParaRPr>
          </a:p>
          <a:p>
            <a:r>
              <a:rPr lang="en-GB" dirty="0">
                <a:solidFill>
                  <a:schemeClr val="bg1"/>
                </a:solidFill>
                <a:latin typeface="FS Me" panose="02000506040000020004" pitchFamily="2" charset="0"/>
              </a:rPr>
              <a:t>What are we aiming for?</a:t>
            </a:r>
          </a:p>
          <a:p>
            <a:r>
              <a:rPr lang="en-GB" dirty="0">
                <a:solidFill>
                  <a:schemeClr val="bg1"/>
                </a:solidFill>
                <a:latin typeface="FS Me" panose="02000506040000020004" pitchFamily="2" charset="0"/>
              </a:rPr>
              <a:t>What are we achieving?</a:t>
            </a:r>
          </a:p>
          <a:p>
            <a:endParaRPr lang="en-GB" dirty="0">
              <a:solidFill>
                <a:schemeClr val="bg1"/>
              </a:solidFill>
              <a:latin typeface="FS Me" panose="02000506040000020004" pitchFamily="2" charset="0"/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  <a:latin typeface="FS Me" panose="02000506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244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A9545130-54FE-444D-AD42-6EDDC9813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71" y="297543"/>
            <a:ext cx="3788229" cy="130401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B000B0"/>
                </a:solidFill>
                <a:latin typeface="Gotham Rounded Bold" pitchFamily="50" charset="0"/>
              </a:rPr>
              <a:t>Questions</a:t>
            </a:r>
            <a:endParaRPr lang="en-GB" sz="3200" dirty="0">
              <a:solidFill>
                <a:srgbClr val="B000B0"/>
              </a:solidFill>
              <a:latin typeface="Gotham Rounded Bol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763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29BFE-1199-435B-ACEA-708A27FC5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87975" y="297543"/>
            <a:ext cx="9144000" cy="2387600"/>
          </a:xfrm>
        </p:spPr>
        <p:txBody>
          <a:bodyPr>
            <a:noAutofit/>
          </a:bodyPr>
          <a:lstStyle/>
          <a:p>
            <a:r>
              <a:rPr lang="en-GB" sz="6600" b="1" dirty="0">
                <a:solidFill>
                  <a:schemeClr val="bg1"/>
                </a:solidFill>
                <a:latin typeface="Gotham Rounded Bold" pitchFamily="50" charset="0"/>
              </a:rPr>
              <a:t>Keep in Touch</a:t>
            </a:r>
            <a:br>
              <a:rPr lang="en-GB" sz="6600" b="1" dirty="0">
                <a:solidFill>
                  <a:schemeClr val="bg1"/>
                </a:solidFill>
                <a:latin typeface="Gotham Rounded Bold" pitchFamily="50" charset="0"/>
              </a:rPr>
            </a:br>
            <a:br>
              <a:rPr lang="en-GB" sz="6600" b="1" dirty="0">
                <a:solidFill>
                  <a:schemeClr val="bg1"/>
                </a:solidFill>
                <a:latin typeface="Gotham Rounded Bold" pitchFamily="50" charset="0"/>
              </a:rPr>
            </a:br>
            <a:endParaRPr lang="en-GB" sz="40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45921C-533A-4721-A0D6-4D92D65A13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487975" y="2274843"/>
            <a:ext cx="9144000" cy="1655762"/>
          </a:xfrm>
        </p:spPr>
        <p:txBody>
          <a:bodyPr>
            <a:norm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Leah Campbell</a:t>
            </a:r>
          </a:p>
          <a:p>
            <a:r>
              <a:rPr lang="en-GB" sz="3200" dirty="0">
                <a:solidFill>
                  <a:schemeClr val="bg1"/>
                </a:solidFill>
              </a:rPr>
              <a:t>L.Campbell@actionhampshire.org</a:t>
            </a:r>
          </a:p>
        </p:txBody>
      </p:sp>
    </p:spTree>
    <p:extLst>
      <p:ext uri="{BB962C8B-B14F-4D97-AF65-F5344CB8AC3E}">
        <p14:creationId xmlns:p14="http://schemas.microsoft.com/office/powerpoint/2010/main" val="622196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A8C44-C4EE-4523-8461-4F0F7E03A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818906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  <a:latin typeface="Gotham Rounded Bold" pitchFamily="50" charset="0"/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7B242-9FC4-4C03-8C68-F9A1052EE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17365" cy="4351338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  <a:latin typeface="FS Me" panose="02000506040000020004" pitchFamily="2" charset="0"/>
              </a:rPr>
              <a:t>10 years humanitarian sector </a:t>
            </a:r>
          </a:p>
          <a:p>
            <a:r>
              <a:rPr lang="en-GB" dirty="0">
                <a:solidFill>
                  <a:schemeClr val="bg1"/>
                </a:solidFill>
                <a:latin typeface="FS Me" panose="02000506040000020004" pitchFamily="2" charset="0"/>
              </a:rPr>
              <a:t>Led research &amp; engagement work to improve learning at ALNAP</a:t>
            </a:r>
          </a:p>
          <a:p>
            <a:r>
              <a:rPr lang="en-GB" dirty="0">
                <a:solidFill>
                  <a:schemeClr val="bg1"/>
                </a:solidFill>
                <a:latin typeface="FS Me" panose="02000506040000020004" pitchFamily="2" charset="0"/>
              </a:rPr>
              <a:t>Sharing examples from that work</a:t>
            </a:r>
          </a:p>
        </p:txBody>
      </p:sp>
    </p:spTree>
    <p:extLst>
      <p:ext uri="{BB962C8B-B14F-4D97-AF65-F5344CB8AC3E}">
        <p14:creationId xmlns:p14="http://schemas.microsoft.com/office/powerpoint/2010/main" val="2803093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A8C44-C4EE-4523-8461-4F0F7E03A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818906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  <a:latin typeface="Gotham Rounded Bold" pitchFamily="50" charset="0"/>
              </a:rPr>
              <a:t>What is Community?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7B242-9FC4-4C03-8C68-F9A1052EE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17365" cy="4351338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  <a:latin typeface="FS Me" panose="02000506040000020004" pitchFamily="2" charset="0"/>
              </a:rPr>
              <a:t>Urban vs Rural</a:t>
            </a:r>
          </a:p>
          <a:p>
            <a:r>
              <a:rPr lang="en-GB" dirty="0">
                <a:solidFill>
                  <a:schemeClr val="bg1"/>
                </a:solidFill>
                <a:latin typeface="FS Me" panose="02000506040000020004" pitchFamily="2" charset="0"/>
              </a:rPr>
              <a:t>Community not as simple as geography</a:t>
            </a:r>
          </a:p>
          <a:p>
            <a:r>
              <a:rPr lang="en-GB" dirty="0">
                <a:solidFill>
                  <a:schemeClr val="bg1"/>
                </a:solidFill>
                <a:latin typeface="FS Me" panose="02000506040000020004" pitchFamily="2" charset="0"/>
              </a:rPr>
              <a:t>People belong to multiple communities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1E326D-664F-49AD-AEEB-0F4208C091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0198" y="179294"/>
            <a:ext cx="1880790" cy="266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152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863D5-78D0-4E82-84B9-2A3B8CD53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2BB4AB"/>
                </a:solidFill>
                <a:latin typeface="Gotham Rounded Bold" pitchFamily="50" charset="0"/>
              </a:rPr>
              <a:t>6 Types of Communities </a:t>
            </a:r>
            <a:r>
              <a:rPr lang="en-GB" sz="2400" dirty="0">
                <a:solidFill>
                  <a:srgbClr val="2BB4AB"/>
                </a:solidFill>
                <a:latin typeface="Gotham Rounded Bold" pitchFamily="50" charset="0"/>
              </a:rPr>
              <a:t>(Nabeel Hamdi)</a:t>
            </a:r>
            <a:endParaRPr lang="en-GB" dirty="0">
              <a:solidFill>
                <a:srgbClr val="2BB4AB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56D18F8-9E50-4084-BFBB-FC99DDFAC1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178" y="5836390"/>
            <a:ext cx="2530566" cy="789450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2799383-7B39-4E5E-8039-274D0FEE215E}"/>
              </a:ext>
            </a:extLst>
          </p:cNvPr>
          <p:cNvSpPr txBox="1"/>
          <p:nvPr/>
        </p:nvSpPr>
        <p:spPr>
          <a:xfrm>
            <a:off x="899885" y="1636650"/>
            <a:ext cx="10878458" cy="3903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dirty="0">
                <a:latin typeface="FS Me" panose="02000506040000020004" pitchFamily="2" charset="0"/>
              </a:rPr>
              <a:t>1. Communities of place: common spatial connection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FS Me" panose="02000506040000020004" pitchFamily="2" charset="0"/>
              </a:rPr>
              <a:t>2. Communities of interest: formed around a common issue/concern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FS Me" panose="02000506040000020004" pitchFamily="2" charset="0"/>
              </a:rPr>
              <a:t>3. Communities of resistance: shared experience of crisis/displacement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FS Me" panose="02000506040000020004" pitchFamily="2" charset="0"/>
              </a:rPr>
              <a:t>4. Communities of culture: shared language, beliefs, values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FS Me" panose="02000506040000020004" pitchFamily="2" charset="0"/>
              </a:rPr>
              <a:t>5. Communities of practice: common livelihoods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FS Me" panose="02000506040000020004" pitchFamily="2" charset="0"/>
              </a:rPr>
              <a:t>6. Virtual/digitised communities: connected through new media</a:t>
            </a:r>
          </a:p>
        </p:txBody>
      </p:sp>
    </p:spTree>
    <p:extLst>
      <p:ext uri="{BB962C8B-B14F-4D97-AF65-F5344CB8AC3E}">
        <p14:creationId xmlns:p14="http://schemas.microsoft.com/office/powerpoint/2010/main" val="4268763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A8C44-C4EE-4523-8461-4F0F7E03A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272" y="1900011"/>
            <a:ext cx="6818906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  <a:latin typeface="Gotham Rounded Bold" pitchFamily="50" charset="0"/>
              </a:rPr>
              <a:t>Community Engagement or Community Development?</a:t>
            </a:r>
          </a:p>
        </p:txBody>
      </p:sp>
    </p:spTree>
    <p:extLst>
      <p:ext uri="{BB962C8B-B14F-4D97-AF65-F5344CB8AC3E}">
        <p14:creationId xmlns:p14="http://schemas.microsoft.com/office/powerpoint/2010/main" val="432745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2">
            <a:extLst>
              <a:ext uri="{FF2B5EF4-FFF2-40B4-BE49-F238E27FC236}">
                <a16:creationId xmlns:a16="http://schemas.microsoft.com/office/drawing/2014/main" id="{9003A9E1-BC91-442B-8629-127011C8D0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3388" y="1607345"/>
            <a:ext cx="9066212" cy="365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TextBox 4">
            <a:extLst>
              <a:ext uri="{FF2B5EF4-FFF2-40B4-BE49-F238E27FC236}">
                <a16:creationId xmlns:a16="http://schemas.microsoft.com/office/drawing/2014/main" id="{537058BD-3496-4722-AC93-4D1B17FC1B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4575" y="4943476"/>
            <a:ext cx="17287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05456B"/>
                </a:solidFill>
                <a:latin typeface="Arial" panose="020B0604020202020204" pitchFamily="34" charset="0"/>
              </a:rPr>
              <a:t>Information provision</a:t>
            </a:r>
          </a:p>
        </p:txBody>
      </p:sp>
      <p:sp>
        <p:nvSpPr>
          <p:cNvPr id="6150" name="TextBox 7">
            <a:extLst>
              <a:ext uri="{FF2B5EF4-FFF2-40B4-BE49-F238E27FC236}">
                <a16:creationId xmlns:a16="http://schemas.microsoft.com/office/drawing/2014/main" id="{06CB7FD4-5549-4281-A7B7-5F0516D79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6025" y="4621213"/>
            <a:ext cx="1727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05456B"/>
                </a:solidFill>
                <a:latin typeface="Arial" panose="020B0604020202020204" pitchFamily="34" charset="0"/>
              </a:rPr>
              <a:t>Consultation</a:t>
            </a:r>
          </a:p>
        </p:txBody>
      </p:sp>
      <p:sp>
        <p:nvSpPr>
          <p:cNvPr id="6151" name="TextBox 8">
            <a:extLst>
              <a:ext uri="{FF2B5EF4-FFF2-40B4-BE49-F238E27FC236}">
                <a16:creationId xmlns:a16="http://schemas.microsoft.com/office/drawing/2014/main" id="{CECF1EF9-D81C-43AE-8173-3426F88F7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2175" y="3136901"/>
            <a:ext cx="1981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05456B"/>
                </a:solidFill>
                <a:latin typeface="Arial" panose="020B0604020202020204" pitchFamily="34" charset="0"/>
              </a:rPr>
              <a:t>Two-way communication</a:t>
            </a:r>
          </a:p>
        </p:txBody>
      </p:sp>
      <p:sp>
        <p:nvSpPr>
          <p:cNvPr id="6152" name="TextBox 9">
            <a:extLst>
              <a:ext uri="{FF2B5EF4-FFF2-40B4-BE49-F238E27FC236}">
                <a16:creationId xmlns:a16="http://schemas.microsoft.com/office/drawing/2014/main" id="{B9F0E716-FFBB-49F6-B145-B20FCF7689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9488" y="3975100"/>
            <a:ext cx="19796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05456B"/>
                </a:solidFill>
                <a:latin typeface="Arial" panose="020B0604020202020204" pitchFamily="34" charset="0"/>
              </a:rPr>
              <a:t>Accountability</a:t>
            </a:r>
          </a:p>
        </p:txBody>
      </p:sp>
      <p:sp>
        <p:nvSpPr>
          <p:cNvPr id="6153" name="TextBox 10">
            <a:extLst>
              <a:ext uri="{FF2B5EF4-FFF2-40B4-BE49-F238E27FC236}">
                <a16:creationId xmlns:a16="http://schemas.microsoft.com/office/drawing/2014/main" id="{D2BA46CD-0A6E-465F-B341-7641AD91C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8663" y="2763839"/>
            <a:ext cx="19796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>
                <a:solidFill>
                  <a:srgbClr val="05456B"/>
                </a:solidFill>
                <a:latin typeface="Arial" panose="020B0604020202020204" pitchFamily="34" charset="0"/>
              </a:rPr>
              <a:t>Participation</a:t>
            </a:r>
          </a:p>
        </p:txBody>
      </p:sp>
      <p:sp>
        <p:nvSpPr>
          <p:cNvPr id="6154" name="TextBox 11">
            <a:extLst>
              <a:ext uri="{FF2B5EF4-FFF2-40B4-BE49-F238E27FC236}">
                <a16:creationId xmlns:a16="http://schemas.microsoft.com/office/drawing/2014/main" id="{9E2AA173-5E17-41E8-82C9-6C8668C19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4538" y="3324225"/>
            <a:ext cx="19796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05456B"/>
                </a:solidFill>
                <a:latin typeface="Arial" panose="020B0604020202020204" pitchFamily="34" charset="0"/>
              </a:rPr>
              <a:t>Ownership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DDC649-A6FE-4B89-A56E-8A0698520BA3}"/>
              </a:ext>
            </a:extLst>
          </p:cNvPr>
          <p:cNvSpPr txBox="1"/>
          <p:nvPr/>
        </p:nvSpPr>
        <p:spPr>
          <a:xfrm rot="16200000">
            <a:off x="274638" y="2359025"/>
            <a:ext cx="3497262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b="1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Level of engagement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2F76C3-1843-42A9-8DDE-5BAF6DEE5B28}"/>
              </a:ext>
            </a:extLst>
          </p:cNvPr>
          <p:cNvSpPr txBox="1"/>
          <p:nvPr/>
        </p:nvSpPr>
        <p:spPr>
          <a:xfrm>
            <a:off x="2447926" y="6021389"/>
            <a:ext cx="319087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b="1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Modalities of engagement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B254690-2471-41DD-A34E-F694B073202B}"/>
              </a:ext>
            </a:extLst>
          </p:cNvPr>
          <p:cNvCxnSpPr>
            <a:cxnSpLocks/>
          </p:cNvCxnSpPr>
          <p:nvPr/>
        </p:nvCxnSpPr>
        <p:spPr>
          <a:xfrm flipV="1">
            <a:off x="2208213" y="1709057"/>
            <a:ext cx="0" cy="2512106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83FF521-CC45-4231-8768-302A1ADF42F9}"/>
              </a:ext>
            </a:extLst>
          </p:cNvPr>
          <p:cNvCxnSpPr>
            <a:cxnSpLocks/>
          </p:cNvCxnSpPr>
          <p:nvPr/>
        </p:nvCxnSpPr>
        <p:spPr>
          <a:xfrm>
            <a:off x="2474914" y="5953125"/>
            <a:ext cx="664731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>
            <a:extLst>
              <a:ext uri="{FF2B5EF4-FFF2-40B4-BE49-F238E27FC236}">
                <a16:creationId xmlns:a16="http://schemas.microsoft.com/office/drawing/2014/main" id="{805706B6-7B8D-4A30-8C5B-5DAC32E22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297" y="17686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rgbClr val="2BB4AB"/>
                </a:solidFill>
                <a:latin typeface="Gotham Rounded Bold" pitchFamily="50" charset="0"/>
              </a:rPr>
              <a:t>The Engagement Arrow</a:t>
            </a:r>
            <a:endParaRPr lang="en-GB" dirty="0">
              <a:solidFill>
                <a:srgbClr val="2BB4AB"/>
              </a:solidFill>
            </a:endParaRPr>
          </a:p>
        </p:txBody>
      </p:sp>
      <p:pic>
        <p:nvPicPr>
          <p:cNvPr id="18" name="Content Placeholder 4">
            <a:extLst>
              <a:ext uri="{FF2B5EF4-FFF2-40B4-BE49-F238E27FC236}">
                <a16:creationId xmlns:a16="http://schemas.microsoft.com/office/drawing/2014/main" id="{928ECA1F-56B1-413C-8441-1DF17D231C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178" y="5836390"/>
            <a:ext cx="2530566" cy="789450"/>
          </a:xfrm>
        </p:spPr>
      </p:pic>
      <p:sp>
        <p:nvSpPr>
          <p:cNvPr id="21" name="TextBox 10">
            <a:extLst>
              <a:ext uri="{FF2B5EF4-FFF2-40B4-BE49-F238E27FC236}">
                <a16:creationId xmlns:a16="http://schemas.microsoft.com/office/drawing/2014/main" id="{A5830A3B-B27F-499C-A173-33A21F1B8A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2229" y="1492773"/>
            <a:ext cx="19796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05456B"/>
                </a:solidFill>
                <a:latin typeface="Arial" panose="020B0604020202020204" pitchFamily="34" charset="0"/>
              </a:rPr>
              <a:t>D</a:t>
            </a:r>
            <a:r>
              <a:rPr lang="en-GB" altLang="en-US" sz="1800" b="1" dirty="0" err="1">
                <a:solidFill>
                  <a:srgbClr val="05456B"/>
                </a:solidFill>
                <a:latin typeface="Arial" panose="020B0604020202020204" pitchFamily="34" charset="0"/>
              </a:rPr>
              <a:t>evelopment</a:t>
            </a:r>
            <a:endParaRPr lang="en-GB" altLang="en-US" sz="1800" b="1" dirty="0">
              <a:solidFill>
                <a:srgbClr val="05456B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A8C44-C4EE-4523-8461-4F0F7E03A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818906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  <a:latin typeface="Gotham Rounded Bold" pitchFamily="50" charset="0"/>
              </a:rPr>
              <a:t>Reasons for Engaging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7B242-9FC4-4C03-8C68-F9A1052EE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93340" cy="4351338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  <a:latin typeface="FS Me" panose="02000506040000020004" pitchFamily="2" charset="0"/>
              </a:rPr>
              <a:t>Normative/value-based</a:t>
            </a:r>
          </a:p>
          <a:p>
            <a:r>
              <a:rPr lang="en-GB" dirty="0">
                <a:solidFill>
                  <a:schemeClr val="bg1"/>
                </a:solidFill>
                <a:latin typeface="FS Me" panose="02000506040000020004" pitchFamily="2" charset="0"/>
              </a:rPr>
              <a:t>Instrumental</a:t>
            </a:r>
          </a:p>
          <a:p>
            <a:r>
              <a:rPr lang="en-GB" dirty="0">
                <a:solidFill>
                  <a:schemeClr val="bg1"/>
                </a:solidFill>
                <a:latin typeface="FS Me" panose="02000506040000020004" pitchFamily="2" charset="0"/>
              </a:rPr>
              <a:t>Emancipatory</a:t>
            </a:r>
          </a:p>
          <a:p>
            <a:endParaRPr lang="en-GB" dirty="0">
              <a:solidFill>
                <a:schemeClr val="bg1"/>
              </a:solidFill>
              <a:latin typeface="FS Me" panose="02000506040000020004" pitchFamily="2" charset="0"/>
            </a:endParaRPr>
          </a:p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FS Me" panose="02000506040000020004" pitchFamily="2" charset="0"/>
              </a:rPr>
              <a:t>BUT many organisations are not clear about WHY they are engaging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  <a:latin typeface="FS Me" panose="02000506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764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56D18F8-9E50-4084-BFBB-FC99DDFAC1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178" y="5836390"/>
            <a:ext cx="2530566" cy="789450"/>
          </a:xfrm>
        </p:spPr>
      </p:pic>
      <p:pic>
        <p:nvPicPr>
          <p:cNvPr id="4" name="Picture 3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AB6E437A-146F-4CF8-9B96-2073CC8B6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133" y="1666628"/>
            <a:ext cx="8408020" cy="4169762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7CE390F-C728-40FA-8AC3-47D109D0F61D}"/>
              </a:ext>
            </a:extLst>
          </p:cNvPr>
          <p:cNvSpPr txBox="1">
            <a:spLocks/>
          </p:cNvSpPr>
          <p:nvPr/>
        </p:nvSpPr>
        <p:spPr>
          <a:xfrm>
            <a:off x="415297" y="1768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2BB4AB"/>
                </a:solidFill>
                <a:latin typeface="Gotham Rounded Bold" pitchFamily="50" charset="0"/>
              </a:rPr>
              <a:t>Engagement through Project Cycle</a:t>
            </a:r>
            <a:endParaRPr lang="en-GB" dirty="0">
              <a:solidFill>
                <a:srgbClr val="2BB4A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936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863D5-78D0-4E82-84B9-2A3B8CD53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B000B0"/>
                </a:solidFill>
                <a:latin typeface="Gotham Rounded Bold" pitchFamily="50" charset="0"/>
              </a:rPr>
              <a:t>Constraints to Engagement</a:t>
            </a:r>
            <a:endParaRPr lang="en-GB" dirty="0">
              <a:solidFill>
                <a:srgbClr val="B000B0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56D18F8-9E50-4084-BFBB-FC99DDFAC1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178" y="5836390"/>
            <a:ext cx="2530566" cy="789450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2799383-7B39-4E5E-8039-274D0FEE215E}"/>
              </a:ext>
            </a:extLst>
          </p:cNvPr>
          <p:cNvSpPr txBox="1"/>
          <p:nvPr/>
        </p:nvSpPr>
        <p:spPr>
          <a:xfrm>
            <a:off x="899885" y="1636650"/>
            <a:ext cx="60960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FS Me" panose="02000506040000020004" pitchFamily="2" charset="0"/>
              </a:rPr>
              <a:t>Cost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FS Me" panose="02000506040000020004" pitchFamily="2" charset="0"/>
              </a:rPr>
              <a:t>Access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FS Me" panose="02000506040000020004" pitchFamily="2" charset="0"/>
              </a:rPr>
              <a:t>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FS Me" panose="02000506040000020004" pitchFamily="2" charset="0"/>
              </a:rPr>
              <a:t>Attitudes and Behaviours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FS Me" panose="02000506040000020004" pitchFamily="2" charset="0"/>
              </a:rPr>
              <a:t>Turnover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FS Me" panose="02000506040000020004" pitchFamily="2" charset="0"/>
              </a:rPr>
              <a:t>Projectisation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FS Me" panose="02000506040000020004" pitchFamily="2" charset="0"/>
              </a:rPr>
              <a:t>Supply-led paradigm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FS Me" panose="02000506040000020004" pitchFamily="2" charset="0"/>
              </a:rPr>
              <a:t>Lack of political will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FS Me" panose="02000506040000020004" pitchFamily="2" charset="0"/>
              </a:rPr>
              <a:t>Power imbalances</a:t>
            </a:r>
          </a:p>
        </p:txBody>
      </p:sp>
    </p:spTree>
    <p:extLst>
      <p:ext uri="{BB962C8B-B14F-4D97-AF65-F5344CB8AC3E}">
        <p14:creationId xmlns:p14="http://schemas.microsoft.com/office/powerpoint/2010/main" val="1641893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DAA6733C4B64D92C2003CD2BF9CD9" ma:contentTypeVersion="11" ma:contentTypeDescription="Create a new document." ma:contentTypeScope="" ma:versionID="e6fa7940f849ccb57f532d1dc25472f4">
  <xsd:schema xmlns:xsd="http://www.w3.org/2001/XMLSchema" xmlns:xs="http://www.w3.org/2001/XMLSchema" xmlns:p="http://schemas.microsoft.com/office/2006/metadata/properties" xmlns:ns2="650980e8-b547-41e0-b27c-988350823d85" xmlns:ns3="915891c8-f4fa-48af-86d4-f47299b4f217" targetNamespace="http://schemas.microsoft.com/office/2006/metadata/properties" ma:root="true" ma:fieldsID="1cc8d19e93dca83b4cb51a3b60b50db9" ns2:_="" ns3:_="">
    <xsd:import namespace="650980e8-b547-41e0-b27c-988350823d85"/>
    <xsd:import namespace="915891c8-f4fa-48af-86d4-f47299b4f2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0980e8-b547-41e0-b27c-988350823d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5891c8-f4fa-48af-86d4-f47299b4f21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3C726D6-4952-462B-81FB-0FB2F9C026C8}"/>
</file>

<file path=customXml/itemProps2.xml><?xml version="1.0" encoding="utf-8"?>
<ds:datastoreItem xmlns:ds="http://schemas.openxmlformats.org/officeDocument/2006/customXml" ds:itemID="{45D7CBE8-F99C-4F60-8055-984C8DBDF76B}"/>
</file>

<file path=customXml/itemProps3.xml><?xml version="1.0" encoding="utf-8"?>
<ds:datastoreItem xmlns:ds="http://schemas.openxmlformats.org/officeDocument/2006/customXml" ds:itemID="{12A3D359-EACF-4519-A237-F14CEF447ADF}"/>
</file>

<file path=docProps/app.xml><?xml version="1.0" encoding="utf-8"?>
<Properties xmlns="http://schemas.openxmlformats.org/officeDocument/2006/extended-properties" xmlns:vt="http://schemas.openxmlformats.org/officeDocument/2006/docPropsVTypes">
  <TotalTime>6322</TotalTime>
  <Words>231</Words>
  <Application>Microsoft Office PowerPoint</Application>
  <PresentationFormat>Widescreen</PresentationFormat>
  <Paragraphs>59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FS Me</vt:lpstr>
      <vt:lpstr>Gotham Rounded Bold</vt:lpstr>
      <vt:lpstr>Office Theme</vt:lpstr>
      <vt:lpstr>Community    </vt:lpstr>
      <vt:lpstr>Background</vt:lpstr>
      <vt:lpstr>What is Community?</vt:lpstr>
      <vt:lpstr>6 Types of Communities (Nabeel Hamdi)</vt:lpstr>
      <vt:lpstr>Community Engagement or Community Development?</vt:lpstr>
      <vt:lpstr>The Engagement Arrow</vt:lpstr>
      <vt:lpstr>Reasons for Engaging</vt:lpstr>
      <vt:lpstr>PowerPoint Presentation</vt:lpstr>
      <vt:lpstr>Constraints to Engagement</vt:lpstr>
      <vt:lpstr>Engagement vs Development</vt:lpstr>
      <vt:lpstr>Questions</vt:lpstr>
      <vt:lpstr>Keep in Touch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Mailchimp / Email marketing</dc:title>
  <dc:creator>Helena Kondziela</dc:creator>
  <cp:lastModifiedBy>Leah Campbell</cp:lastModifiedBy>
  <cp:revision>109</cp:revision>
  <dcterms:created xsi:type="dcterms:W3CDTF">2020-11-11T11:13:49Z</dcterms:created>
  <dcterms:modified xsi:type="dcterms:W3CDTF">2021-09-15T07:55:18Z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0x010100823DAA6733C4B64D92C2003CD2BF9CD9</vt:lpwstr>
  </property>
</Properties>
</file>