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7333-4C8D-4BA0-8904-3073CD16D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1FD4D7-CC9F-4A88-A102-427C0398CC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AFD949-29B5-4007-AAE2-D77A16195355}"/>
              </a:ext>
            </a:extLst>
          </p:cNvPr>
          <p:cNvSpPr>
            <a:spLocks noGrp="1"/>
          </p:cNvSpPr>
          <p:nvPr>
            <p:ph type="dt" sz="half" idx="10"/>
          </p:nvPr>
        </p:nvSpPr>
        <p:spPr/>
        <p:txBody>
          <a:bodyPr/>
          <a:lstStyle/>
          <a:p>
            <a:fld id="{A753AAC1-2330-43C9-A4E3-17F74070023F}" type="datetimeFigureOut">
              <a:rPr lang="en-GB" smtClean="0"/>
              <a:t>22/06/2021</a:t>
            </a:fld>
            <a:endParaRPr lang="en-GB" dirty="0"/>
          </a:p>
        </p:txBody>
      </p:sp>
      <p:sp>
        <p:nvSpPr>
          <p:cNvPr id="5" name="Footer Placeholder 4">
            <a:extLst>
              <a:ext uri="{FF2B5EF4-FFF2-40B4-BE49-F238E27FC236}">
                <a16:creationId xmlns:a16="http://schemas.microsoft.com/office/drawing/2014/main" id="{6C422C0E-C1F9-4796-9F43-44CA2E7D306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C75F3E-FEFC-44AE-BAFA-392B090ED25D}"/>
              </a:ext>
            </a:extLst>
          </p:cNvPr>
          <p:cNvSpPr>
            <a:spLocks noGrp="1"/>
          </p:cNvSpPr>
          <p:nvPr>
            <p:ph type="sldNum" sz="quarter" idx="12"/>
          </p:nvPr>
        </p:nvSpPr>
        <p:spPr/>
        <p:txBody>
          <a:bodyPr/>
          <a:lstStyle/>
          <a:p>
            <a:fld id="{50670E48-158D-4CC3-8946-BBDAB815320E}" type="slidenum">
              <a:rPr lang="en-GB" smtClean="0"/>
              <a:t>‹#›</a:t>
            </a:fld>
            <a:endParaRPr lang="en-GB" dirty="0"/>
          </a:p>
        </p:txBody>
      </p:sp>
    </p:spTree>
    <p:extLst>
      <p:ext uri="{BB962C8B-B14F-4D97-AF65-F5344CB8AC3E}">
        <p14:creationId xmlns:p14="http://schemas.microsoft.com/office/powerpoint/2010/main" val="347917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A436-5937-4253-AA48-D29CCEDA8B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765864-4BE8-4840-8769-CD86F2E95E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A4D868-963E-45F1-9C10-928FEE59F11D}"/>
              </a:ext>
            </a:extLst>
          </p:cNvPr>
          <p:cNvSpPr>
            <a:spLocks noGrp="1"/>
          </p:cNvSpPr>
          <p:nvPr>
            <p:ph type="dt" sz="half" idx="10"/>
          </p:nvPr>
        </p:nvSpPr>
        <p:spPr/>
        <p:txBody>
          <a:bodyPr/>
          <a:lstStyle/>
          <a:p>
            <a:fld id="{A753AAC1-2330-43C9-A4E3-17F74070023F}" type="datetimeFigureOut">
              <a:rPr lang="en-GB" smtClean="0"/>
              <a:t>22/06/2021</a:t>
            </a:fld>
            <a:endParaRPr lang="en-GB" dirty="0"/>
          </a:p>
        </p:txBody>
      </p:sp>
      <p:sp>
        <p:nvSpPr>
          <p:cNvPr id="5" name="Footer Placeholder 4">
            <a:extLst>
              <a:ext uri="{FF2B5EF4-FFF2-40B4-BE49-F238E27FC236}">
                <a16:creationId xmlns:a16="http://schemas.microsoft.com/office/drawing/2014/main" id="{9C2AE9DC-6547-48AC-930F-3536BFDB21A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4E6D407-70B8-48B1-9C07-CFC3E6CCEBDE}"/>
              </a:ext>
            </a:extLst>
          </p:cNvPr>
          <p:cNvSpPr>
            <a:spLocks noGrp="1"/>
          </p:cNvSpPr>
          <p:nvPr>
            <p:ph type="sldNum" sz="quarter" idx="12"/>
          </p:nvPr>
        </p:nvSpPr>
        <p:spPr/>
        <p:txBody>
          <a:bodyPr/>
          <a:lstStyle/>
          <a:p>
            <a:fld id="{50670E48-158D-4CC3-8946-BBDAB815320E}" type="slidenum">
              <a:rPr lang="en-GB" smtClean="0"/>
              <a:t>‹#›</a:t>
            </a:fld>
            <a:endParaRPr lang="en-GB" dirty="0"/>
          </a:p>
        </p:txBody>
      </p:sp>
    </p:spTree>
    <p:extLst>
      <p:ext uri="{BB962C8B-B14F-4D97-AF65-F5344CB8AC3E}">
        <p14:creationId xmlns:p14="http://schemas.microsoft.com/office/powerpoint/2010/main" val="45020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7D9503-3DD8-41C9-8F76-DEEED66FCE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5D5F36-FC4F-48B0-8628-A9336B0413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3740CB-1CA6-4447-A85B-C9F34AB1021F}"/>
              </a:ext>
            </a:extLst>
          </p:cNvPr>
          <p:cNvSpPr>
            <a:spLocks noGrp="1"/>
          </p:cNvSpPr>
          <p:nvPr>
            <p:ph type="dt" sz="half" idx="10"/>
          </p:nvPr>
        </p:nvSpPr>
        <p:spPr/>
        <p:txBody>
          <a:bodyPr/>
          <a:lstStyle/>
          <a:p>
            <a:fld id="{A753AAC1-2330-43C9-A4E3-17F74070023F}" type="datetimeFigureOut">
              <a:rPr lang="en-GB" smtClean="0"/>
              <a:t>22/06/2021</a:t>
            </a:fld>
            <a:endParaRPr lang="en-GB" dirty="0"/>
          </a:p>
        </p:txBody>
      </p:sp>
      <p:sp>
        <p:nvSpPr>
          <p:cNvPr id="5" name="Footer Placeholder 4">
            <a:extLst>
              <a:ext uri="{FF2B5EF4-FFF2-40B4-BE49-F238E27FC236}">
                <a16:creationId xmlns:a16="http://schemas.microsoft.com/office/drawing/2014/main" id="{50AB0ED8-058F-4965-971F-D3C95C61607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227909-818D-4951-BBD5-2AEC20BF5AFA}"/>
              </a:ext>
            </a:extLst>
          </p:cNvPr>
          <p:cNvSpPr>
            <a:spLocks noGrp="1"/>
          </p:cNvSpPr>
          <p:nvPr>
            <p:ph type="sldNum" sz="quarter" idx="12"/>
          </p:nvPr>
        </p:nvSpPr>
        <p:spPr/>
        <p:txBody>
          <a:bodyPr/>
          <a:lstStyle/>
          <a:p>
            <a:fld id="{50670E48-158D-4CC3-8946-BBDAB815320E}" type="slidenum">
              <a:rPr lang="en-GB" smtClean="0"/>
              <a:t>‹#›</a:t>
            </a:fld>
            <a:endParaRPr lang="en-GB" dirty="0"/>
          </a:p>
        </p:txBody>
      </p:sp>
    </p:spTree>
    <p:extLst>
      <p:ext uri="{BB962C8B-B14F-4D97-AF65-F5344CB8AC3E}">
        <p14:creationId xmlns:p14="http://schemas.microsoft.com/office/powerpoint/2010/main" val="282568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5D55-55D3-4495-92ED-169EBB3837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D44ACB-1918-4F0B-A865-E74CAF7413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E873EA-FF72-4C8E-8C73-E97C72B307BE}"/>
              </a:ext>
            </a:extLst>
          </p:cNvPr>
          <p:cNvSpPr>
            <a:spLocks noGrp="1"/>
          </p:cNvSpPr>
          <p:nvPr>
            <p:ph type="dt" sz="half" idx="10"/>
          </p:nvPr>
        </p:nvSpPr>
        <p:spPr/>
        <p:txBody>
          <a:bodyPr/>
          <a:lstStyle/>
          <a:p>
            <a:fld id="{A753AAC1-2330-43C9-A4E3-17F74070023F}" type="datetimeFigureOut">
              <a:rPr lang="en-GB" smtClean="0"/>
              <a:t>22/06/2021</a:t>
            </a:fld>
            <a:endParaRPr lang="en-GB" dirty="0"/>
          </a:p>
        </p:txBody>
      </p:sp>
      <p:sp>
        <p:nvSpPr>
          <p:cNvPr id="5" name="Footer Placeholder 4">
            <a:extLst>
              <a:ext uri="{FF2B5EF4-FFF2-40B4-BE49-F238E27FC236}">
                <a16:creationId xmlns:a16="http://schemas.microsoft.com/office/drawing/2014/main" id="{CB94BA4E-4B97-418F-8DD6-1051290FCD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262F8D-A9BA-4A3A-A4D4-5E5D531040A1}"/>
              </a:ext>
            </a:extLst>
          </p:cNvPr>
          <p:cNvSpPr>
            <a:spLocks noGrp="1"/>
          </p:cNvSpPr>
          <p:nvPr>
            <p:ph type="sldNum" sz="quarter" idx="12"/>
          </p:nvPr>
        </p:nvSpPr>
        <p:spPr/>
        <p:txBody>
          <a:bodyPr/>
          <a:lstStyle/>
          <a:p>
            <a:fld id="{50670E48-158D-4CC3-8946-BBDAB815320E}" type="slidenum">
              <a:rPr lang="en-GB" smtClean="0"/>
              <a:t>‹#›</a:t>
            </a:fld>
            <a:endParaRPr lang="en-GB" dirty="0"/>
          </a:p>
        </p:txBody>
      </p:sp>
    </p:spTree>
    <p:extLst>
      <p:ext uri="{BB962C8B-B14F-4D97-AF65-F5344CB8AC3E}">
        <p14:creationId xmlns:p14="http://schemas.microsoft.com/office/powerpoint/2010/main" val="389406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7E45-8039-4983-BFFE-D971F9BF1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C2DC1F-9049-4363-8F55-EB029D0EF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7B0C5-BBAA-42B1-9AF9-D2201229939B}"/>
              </a:ext>
            </a:extLst>
          </p:cNvPr>
          <p:cNvSpPr>
            <a:spLocks noGrp="1"/>
          </p:cNvSpPr>
          <p:nvPr>
            <p:ph type="dt" sz="half" idx="10"/>
          </p:nvPr>
        </p:nvSpPr>
        <p:spPr/>
        <p:txBody>
          <a:bodyPr/>
          <a:lstStyle/>
          <a:p>
            <a:fld id="{A753AAC1-2330-43C9-A4E3-17F74070023F}" type="datetimeFigureOut">
              <a:rPr lang="en-GB" smtClean="0"/>
              <a:t>22/06/2021</a:t>
            </a:fld>
            <a:endParaRPr lang="en-GB" dirty="0"/>
          </a:p>
        </p:txBody>
      </p:sp>
      <p:sp>
        <p:nvSpPr>
          <p:cNvPr id="5" name="Footer Placeholder 4">
            <a:extLst>
              <a:ext uri="{FF2B5EF4-FFF2-40B4-BE49-F238E27FC236}">
                <a16:creationId xmlns:a16="http://schemas.microsoft.com/office/drawing/2014/main" id="{BAB0B3F0-7D1F-4AAF-8E6A-14DC2AC5F2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F1FC1E1-1BB0-48E5-BAA9-8B086B783A52}"/>
              </a:ext>
            </a:extLst>
          </p:cNvPr>
          <p:cNvSpPr>
            <a:spLocks noGrp="1"/>
          </p:cNvSpPr>
          <p:nvPr>
            <p:ph type="sldNum" sz="quarter" idx="12"/>
          </p:nvPr>
        </p:nvSpPr>
        <p:spPr/>
        <p:txBody>
          <a:bodyPr/>
          <a:lstStyle/>
          <a:p>
            <a:fld id="{50670E48-158D-4CC3-8946-BBDAB815320E}" type="slidenum">
              <a:rPr lang="en-GB" smtClean="0"/>
              <a:t>‹#›</a:t>
            </a:fld>
            <a:endParaRPr lang="en-GB" dirty="0"/>
          </a:p>
        </p:txBody>
      </p:sp>
    </p:spTree>
    <p:extLst>
      <p:ext uri="{BB962C8B-B14F-4D97-AF65-F5344CB8AC3E}">
        <p14:creationId xmlns:p14="http://schemas.microsoft.com/office/powerpoint/2010/main" val="383962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F7F7-4808-4C08-BFEB-FB34068E98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10B700-35CF-4A71-8E97-FBC0E2015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75E7C7-D107-45A6-A01A-2F48E95AA5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E2E54C-470F-4D62-B79A-23E120400523}"/>
              </a:ext>
            </a:extLst>
          </p:cNvPr>
          <p:cNvSpPr>
            <a:spLocks noGrp="1"/>
          </p:cNvSpPr>
          <p:nvPr>
            <p:ph type="dt" sz="half" idx="10"/>
          </p:nvPr>
        </p:nvSpPr>
        <p:spPr/>
        <p:txBody>
          <a:bodyPr/>
          <a:lstStyle/>
          <a:p>
            <a:fld id="{A753AAC1-2330-43C9-A4E3-17F74070023F}" type="datetimeFigureOut">
              <a:rPr lang="en-GB" smtClean="0"/>
              <a:t>22/06/2021</a:t>
            </a:fld>
            <a:endParaRPr lang="en-GB" dirty="0"/>
          </a:p>
        </p:txBody>
      </p:sp>
      <p:sp>
        <p:nvSpPr>
          <p:cNvPr id="6" name="Footer Placeholder 5">
            <a:extLst>
              <a:ext uri="{FF2B5EF4-FFF2-40B4-BE49-F238E27FC236}">
                <a16:creationId xmlns:a16="http://schemas.microsoft.com/office/drawing/2014/main" id="{8B63CC10-C49C-421F-8FEC-B35DCDAD99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8204A49-669C-4135-9393-B8077944806A}"/>
              </a:ext>
            </a:extLst>
          </p:cNvPr>
          <p:cNvSpPr>
            <a:spLocks noGrp="1"/>
          </p:cNvSpPr>
          <p:nvPr>
            <p:ph type="sldNum" sz="quarter" idx="12"/>
          </p:nvPr>
        </p:nvSpPr>
        <p:spPr/>
        <p:txBody>
          <a:bodyPr/>
          <a:lstStyle/>
          <a:p>
            <a:fld id="{50670E48-158D-4CC3-8946-BBDAB815320E}" type="slidenum">
              <a:rPr lang="en-GB" smtClean="0"/>
              <a:t>‹#›</a:t>
            </a:fld>
            <a:endParaRPr lang="en-GB" dirty="0"/>
          </a:p>
        </p:txBody>
      </p:sp>
    </p:spTree>
    <p:extLst>
      <p:ext uri="{BB962C8B-B14F-4D97-AF65-F5344CB8AC3E}">
        <p14:creationId xmlns:p14="http://schemas.microsoft.com/office/powerpoint/2010/main" val="309031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555F-593D-4B19-A2D5-1DAFE9FC96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5C3575-30B8-4F7C-90A5-7E8955BFF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FE5A1-E2E6-4A0C-AB23-BDA1EEE512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CFF81E-4A3A-4463-8FAC-CD088FDA22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8BB79A-5520-402A-A958-9545AA33C9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2927CA-FD96-4909-85D3-CC77DB53D400}"/>
              </a:ext>
            </a:extLst>
          </p:cNvPr>
          <p:cNvSpPr>
            <a:spLocks noGrp="1"/>
          </p:cNvSpPr>
          <p:nvPr>
            <p:ph type="dt" sz="half" idx="10"/>
          </p:nvPr>
        </p:nvSpPr>
        <p:spPr/>
        <p:txBody>
          <a:bodyPr/>
          <a:lstStyle/>
          <a:p>
            <a:fld id="{A753AAC1-2330-43C9-A4E3-17F74070023F}" type="datetimeFigureOut">
              <a:rPr lang="en-GB" smtClean="0"/>
              <a:t>22/06/2021</a:t>
            </a:fld>
            <a:endParaRPr lang="en-GB" dirty="0"/>
          </a:p>
        </p:txBody>
      </p:sp>
      <p:sp>
        <p:nvSpPr>
          <p:cNvPr id="8" name="Footer Placeholder 7">
            <a:extLst>
              <a:ext uri="{FF2B5EF4-FFF2-40B4-BE49-F238E27FC236}">
                <a16:creationId xmlns:a16="http://schemas.microsoft.com/office/drawing/2014/main" id="{E35962A8-739E-4BDF-8FFA-469022EBD78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400F3A4-9556-4C24-9AFE-179E28336614}"/>
              </a:ext>
            </a:extLst>
          </p:cNvPr>
          <p:cNvSpPr>
            <a:spLocks noGrp="1"/>
          </p:cNvSpPr>
          <p:nvPr>
            <p:ph type="sldNum" sz="quarter" idx="12"/>
          </p:nvPr>
        </p:nvSpPr>
        <p:spPr/>
        <p:txBody>
          <a:bodyPr/>
          <a:lstStyle/>
          <a:p>
            <a:fld id="{50670E48-158D-4CC3-8946-BBDAB815320E}" type="slidenum">
              <a:rPr lang="en-GB" smtClean="0"/>
              <a:t>‹#›</a:t>
            </a:fld>
            <a:endParaRPr lang="en-GB" dirty="0"/>
          </a:p>
        </p:txBody>
      </p:sp>
    </p:spTree>
    <p:extLst>
      <p:ext uri="{BB962C8B-B14F-4D97-AF65-F5344CB8AC3E}">
        <p14:creationId xmlns:p14="http://schemas.microsoft.com/office/powerpoint/2010/main" val="112203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283A-E245-4748-9934-0A1F39D346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F6F7F1-4C36-4007-B424-CDE802B54787}"/>
              </a:ext>
            </a:extLst>
          </p:cNvPr>
          <p:cNvSpPr>
            <a:spLocks noGrp="1"/>
          </p:cNvSpPr>
          <p:nvPr>
            <p:ph type="dt" sz="half" idx="10"/>
          </p:nvPr>
        </p:nvSpPr>
        <p:spPr/>
        <p:txBody>
          <a:bodyPr/>
          <a:lstStyle/>
          <a:p>
            <a:fld id="{A753AAC1-2330-43C9-A4E3-17F74070023F}" type="datetimeFigureOut">
              <a:rPr lang="en-GB" smtClean="0"/>
              <a:t>22/06/2021</a:t>
            </a:fld>
            <a:endParaRPr lang="en-GB" dirty="0"/>
          </a:p>
        </p:txBody>
      </p:sp>
      <p:sp>
        <p:nvSpPr>
          <p:cNvPr id="4" name="Footer Placeholder 3">
            <a:extLst>
              <a:ext uri="{FF2B5EF4-FFF2-40B4-BE49-F238E27FC236}">
                <a16:creationId xmlns:a16="http://schemas.microsoft.com/office/drawing/2014/main" id="{2F124D2C-DA0E-4BCD-94DA-502F40F6F84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AA52323-DB52-42B4-A521-257EA44DBD8F}"/>
              </a:ext>
            </a:extLst>
          </p:cNvPr>
          <p:cNvSpPr>
            <a:spLocks noGrp="1"/>
          </p:cNvSpPr>
          <p:nvPr>
            <p:ph type="sldNum" sz="quarter" idx="12"/>
          </p:nvPr>
        </p:nvSpPr>
        <p:spPr/>
        <p:txBody>
          <a:bodyPr/>
          <a:lstStyle/>
          <a:p>
            <a:fld id="{50670E48-158D-4CC3-8946-BBDAB815320E}" type="slidenum">
              <a:rPr lang="en-GB" smtClean="0"/>
              <a:t>‹#›</a:t>
            </a:fld>
            <a:endParaRPr lang="en-GB" dirty="0"/>
          </a:p>
        </p:txBody>
      </p:sp>
    </p:spTree>
    <p:extLst>
      <p:ext uri="{BB962C8B-B14F-4D97-AF65-F5344CB8AC3E}">
        <p14:creationId xmlns:p14="http://schemas.microsoft.com/office/powerpoint/2010/main" val="409497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20C3F-08DB-4885-A4E2-E6E6C07948AC}"/>
              </a:ext>
            </a:extLst>
          </p:cNvPr>
          <p:cNvSpPr>
            <a:spLocks noGrp="1"/>
          </p:cNvSpPr>
          <p:nvPr>
            <p:ph type="dt" sz="half" idx="10"/>
          </p:nvPr>
        </p:nvSpPr>
        <p:spPr/>
        <p:txBody>
          <a:bodyPr/>
          <a:lstStyle/>
          <a:p>
            <a:fld id="{A753AAC1-2330-43C9-A4E3-17F74070023F}" type="datetimeFigureOut">
              <a:rPr lang="en-GB" smtClean="0"/>
              <a:t>22/06/2021</a:t>
            </a:fld>
            <a:endParaRPr lang="en-GB" dirty="0"/>
          </a:p>
        </p:txBody>
      </p:sp>
      <p:sp>
        <p:nvSpPr>
          <p:cNvPr id="3" name="Footer Placeholder 2">
            <a:extLst>
              <a:ext uri="{FF2B5EF4-FFF2-40B4-BE49-F238E27FC236}">
                <a16:creationId xmlns:a16="http://schemas.microsoft.com/office/drawing/2014/main" id="{C6B69D61-4955-45CC-88E2-69502B64926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61F823F-02F2-411B-B411-F4BFFA576CC9}"/>
              </a:ext>
            </a:extLst>
          </p:cNvPr>
          <p:cNvSpPr>
            <a:spLocks noGrp="1"/>
          </p:cNvSpPr>
          <p:nvPr>
            <p:ph type="sldNum" sz="quarter" idx="12"/>
          </p:nvPr>
        </p:nvSpPr>
        <p:spPr/>
        <p:txBody>
          <a:bodyPr/>
          <a:lstStyle/>
          <a:p>
            <a:fld id="{50670E48-158D-4CC3-8946-BBDAB815320E}" type="slidenum">
              <a:rPr lang="en-GB" smtClean="0"/>
              <a:t>‹#›</a:t>
            </a:fld>
            <a:endParaRPr lang="en-GB" dirty="0"/>
          </a:p>
        </p:txBody>
      </p:sp>
    </p:spTree>
    <p:extLst>
      <p:ext uri="{BB962C8B-B14F-4D97-AF65-F5344CB8AC3E}">
        <p14:creationId xmlns:p14="http://schemas.microsoft.com/office/powerpoint/2010/main" val="31104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49EC-4592-4414-9153-0007F18EB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3A4085-0CB3-4B5A-8F0D-7FCF0D400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FDA68C-F9E5-4348-AC3F-B16A5F846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CAC8F-9C78-4D95-905F-FCB1464E78F0}"/>
              </a:ext>
            </a:extLst>
          </p:cNvPr>
          <p:cNvSpPr>
            <a:spLocks noGrp="1"/>
          </p:cNvSpPr>
          <p:nvPr>
            <p:ph type="dt" sz="half" idx="10"/>
          </p:nvPr>
        </p:nvSpPr>
        <p:spPr/>
        <p:txBody>
          <a:bodyPr/>
          <a:lstStyle/>
          <a:p>
            <a:fld id="{A753AAC1-2330-43C9-A4E3-17F74070023F}" type="datetimeFigureOut">
              <a:rPr lang="en-GB" smtClean="0"/>
              <a:t>22/06/2021</a:t>
            </a:fld>
            <a:endParaRPr lang="en-GB" dirty="0"/>
          </a:p>
        </p:txBody>
      </p:sp>
      <p:sp>
        <p:nvSpPr>
          <p:cNvPr id="6" name="Footer Placeholder 5">
            <a:extLst>
              <a:ext uri="{FF2B5EF4-FFF2-40B4-BE49-F238E27FC236}">
                <a16:creationId xmlns:a16="http://schemas.microsoft.com/office/drawing/2014/main" id="{B2FFC0FC-4A80-400C-89EF-79DF7AB48B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27C93E6-78DE-4F56-898D-52D9F2218091}"/>
              </a:ext>
            </a:extLst>
          </p:cNvPr>
          <p:cNvSpPr>
            <a:spLocks noGrp="1"/>
          </p:cNvSpPr>
          <p:nvPr>
            <p:ph type="sldNum" sz="quarter" idx="12"/>
          </p:nvPr>
        </p:nvSpPr>
        <p:spPr/>
        <p:txBody>
          <a:bodyPr/>
          <a:lstStyle/>
          <a:p>
            <a:fld id="{50670E48-158D-4CC3-8946-BBDAB815320E}" type="slidenum">
              <a:rPr lang="en-GB" smtClean="0"/>
              <a:t>‹#›</a:t>
            </a:fld>
            <a:endParaRPr lang="en-GB" dirty="0"/>
          </a:p>
        </p:txBody>
      </p:sp>
    </p:spTree>
    <p:extLst>
      <p:ext uri="{BB962C8B-B14F-4D97-AF65-F5344CB8AC3E}">
        <p14:creationId xmlns:p14="http://schemas.microsoft.com/office/powerpoint/2010/main" val="51384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DA0D6-2A46-4E53-9A62-CD4735FA8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5DF8F6-FDF1-4750-99FD-3184865E3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B0BC623-A806-4061-A998-661870B7B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6783AD-1F80-4A65-BB15-DBE03E0E2CC0}"/>
              </a:ext>
            </a:extLst>
          </p:cNvPr>
          <p:cNvSpPr>
            <a:spLocks noGrp="1"/>
          </p:cNvSpPr>
          <p:nvPr>
            <p:ph type="dt" sz="half" idx="10"/>
          </p:nvPr>
        </p:nvSpPr>
        <p:spPr/>
        <p:txBody>
          <a:bodyPr/>
          <a:lstStyle/>
          <a:p>
            <a:fld id="{A753AAC1-2330-43C9-A4E3-17F74070023F}" type="datetimeFigureOut">
              <a:rPr lang="en-GB" smtClean="0"/>
              <a:t>22/06/2021</a:t>
            </a:fld>
            <a:endParaRPr lang="en-GB" dirty="0"/>
          </a:p>
        </p:txBody>
      </p:sp>
      <p:sp>
        <p:nvSpPr>
          <p:cNvPr id="6" name="Footer Placeholder 5">
            <a:extLst>
              <a:ext uri="{FF2B5EF4-FFF2-40B4-BE49-F238E27FC236}">
                <a16:creationId xmlns:a16="http://schemas.microsoft.com/office/drawing/2014/main" id="{6C84C6B3-1C2A-4588-B9AD-11BE97DB186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D992170-FBF4-4C68-9C07-5E9BDC9675A5}"/>
              </a:ext>
            </a:extLst>
          </p:cNvPr>
          <p:cNvSpPr>
            <a:spLocks noGrp="1"/>
          </p:cNvSpPr>
          <p:nvPr>
            <p:ph type="sldNum" sz="quarter" idx="12"/>
          </p:nvPr>
        </p:nvSpPr>
        <p:spPr/>
        <p:txBody>
          <a:bodyPr/>
          <a:lstStyle/>
          <a:p>
            <a:fld id="{50670E48-158D-4CC3-8946-BBDAB815320E}" type="slidenum">
              <a:rPr lang="en-GB" smtClean="0"/>
              <a:t>‹#›</a:t>
            </a:fld>
            <a:endParaRPr lang="en-GB" dirty="0"/>
          </a:p>
        </p:txBody>
      </p:sp>
    </p:spTree>
    <p:extLst>
      <p:ext uri="{BB962C8B-B14F-4D97-AF65-F5344CB8AC3E}">
        <p14:creationId xmlns:p14="http://schemas.microsoft.com/office/powerpoint/2010/main" val="389425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AFF4E-1EE2-4169-A57C-C93DDDB50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4D6DC8-197F-4980-8483-53B8AF84B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0DE093-B56A-44EE-B67A-975D237A8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3AAC1-2330-43C9-A4E3-17F74070023F}" type="datetimeFigureOut">
              <a:rPr lang="en-GB" smtClean="0"/>
              <a:t>22/06/2021</a:t>
            </a:fld>
            <a:endParaRPr lang="en-GB" dirty="0"/>
          </a:p>
        </p:txBody>
      </p:sp>
      <p:sp>
        <p:nvSpPr>
          <p:cNvPr id="5" name="Footer Placeholder 4">
            <a:extLst>
              <a:ext uri="{FF2B5EF4-FFF2-40B4-BE49-F238E27FC236}">
                <a16:creationId xmlns:a16="http://schemas.microsoft.com/office/drawing/2014/main" id="{10C51371-177B-483A-B502-E903ACB73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D2317A9-17E4-468E-B98F-FDE3354DED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70E48-158D-4CC3-8946-BBDAB815320E}" type="slidenum">
              <a:rPr lang="en-GB" smtClean="0"/>
              <a:t>‹#›</a:t>
            </a:fld>
            <a:endParaRPr lang="en-GB" dirty="0"/>
          </a:p>
        </p:txBody>
      </p:sp>
    </p:spTree>
    <p:extLst>
      <p:ext uri="{BB962C8B-B14F-4D97-AF65-F5344CB8AC3E}">
        <p14:creationId xmlns:p14="http://schemas.microsoft.com/office/powerpoint/2010/main" val="2645025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queenelizabethpark.net/images/park_plan.sv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queenelizabethpark.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148751-DA48-488E-B4EF-540A997D33EE}"/>
              </a:ext>
            </a:extLst>
          </p:cNvPr>
          <p:cNvSpPr>
            <a:spLocks noGrp="1"/>
          </p:cNvSpPr>
          <p:nvPr>
            <p:ph type="subTitle" idx="1"/>
          </p:nvPr>
        </p:nvSpPr>
        <p:spPr>
          <a:xfrm>
            <a:off x="1524000" y="4962132"/>
            <a:ext cx="9144000" cy="295668"/>
          </a:xfrm>
        </p:spPr>
        <p:txBody>
          <a:bodyPr>
            <a:normAutofit fontScale="25000" lnSpcReduction="20000"/>
          </a:bodyPr>
          <a:lstStyle/>
          <a:p>
            <a:endParaRPr lang="en-GB" dirty="0"/>
          </a:p>
          <a:p>
            <a:endParaRPr lang="en-GB" sz="11100" dirty="0"/>
          </a:p>
          <a:p>
            <a:r>
              <a:rPr lang="en-GB" sz="11100" dirty="0"/>
              <a:t>June 2021</a:t>
            </a:r>
          </a:p>
          <a:p>
            <a:endParaRPr lang="en-GB" dirty="0"/>
          </a:p>
        </p:txBody>
      </p:sp>
      <p:pic>
        <p:nvPicPr>
          <p:cNvPr id="4" name="4E23FD01-179D-43F5-8AC0-A8A35AA6401B">
            <a:extLst>
              <a:ext uri="{FF2B5EF4-FFF2-40B4-BE49-F238E27FC236}">
                <a16:creationId xmlns:a16="http://schemas.microsoft.com/office/drawing/2014/main" id="{32008827-007C-4501-A3A2-3D9025B4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083" y="666001"/>
            <a:ext cx="9314917" cy="459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2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6977-76BB-4F56-A178-97ED4E0D63DB}"/>
              </a:ext>
            </a:extLst>
          </p:cNvPr>
          <p:cNvSpPr>
            <a:spLocks noGrp="1"/>
          </p:cNvSpPr>
          <p:nvPr>
            <p:ph type="title"/>
          </p:nvPr>
        </p:nvSpPr>
        <p:spPr/>
        <p:txBody>
          <a:bodyPr/>
          <a:lstStyle/>
          <a:p>
            <a:r>
              <a:rPr lang="en-GB" dirty="0"/>
              <a:t>Where is Queen Elizabeth Park? </a:t>
            </a:r>
          </a:p>
        </p:txBody>
      </p:sp>
      <p:pic>
        <p:nvPicPr>
          <p:cNvPr id="1026" name="Picture 2">
            <a:extLst>
              <a:ext uri="{FF2B5EF4-FFF2-40B4-BE49-F238E27FC236}">
                <a16:creationId xmlns:a16="http://schemas.microsoft.com/office/drawing/2014/main" id="{87FBC488-C988-4EDE-9AFE-84C5CA1F1E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598" y="4853679"/>
            <a:ext cx="2690514" cy="17916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FEF523-A631-417E-93E2-70DA2213870C}"/>
              </a:ext>
            </a:extLst>
          </p:cNvPr>
          <p:cNvSpPr txBox="1"/>
          <p:nvPr/>
        </p:nvSpPr>
        <p:spPr>
          <a:xfrm>
            <a:off x="3528715" y="1627464"/>
            <a:ext cx="7762868" cy="4247317"/>
          </a:xfrm>
          <a:prstGeom prst="rect">
            <a:avLst/>
          </a:prstGeom>
          <a:noFill/>
        </p:spPr>
        <p:txBody>
          <a:bodyPr wrap="square" rtlCol="0">
            <a:spAutoFit/>
          </a:bodyPr>
          <a:lstStyle/>
          <a:p>
            <a:r>
              <a:rPr lang="en-US" b="1" i="0" dirty="0">
                <a:solidFill>
                  <a:srgbClr val="333333"/>
                </a:solidFill>
                <a:effectLst/>
                <a:latin typeface="Calibri" panose="020F0502020204030204" pitchFamily="34" charset="0"/>
                <a:cs typeface="Calibri" panose="020F0502020204030204" pitchFamily="34" charset="0"/>
              </a:rPr>
              <a:t>A 24-acre woodland park popular with dog walkers, joggers and cyclists. Ideal for local families to enjoy the natural setting.</a:t>
            </a:r>
          </a:p>
          <a:p>
            <a:endParaRPr lang="en-US" b="1" dirty="0">
              <a:solidFill>
                <a:srgbClr val="333333"/>
              </a:solidFill>
              <a:latin typeface="Calibri" panose="020F0502020204030204" pitchFamily="34" charset="0"/>
              <a:cs typeface="Calibri" panose="020F0502020204030204" pitchFamily="34" charset="0"/>
            </a:endParaRPr>
          </a:p>
          <a:p>
            <a:pPr marL="285750" indent="-285750" algn="l" fontAlgn="base">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The Park was once part of the Farnborough Hill estate, and formerly, the outer reaches of the Royal Windsor Great Park.</a:t>
            </a:r>
          </a:p>
          <a:p>
            <a:pPr marL="285750" indent="-285750" algn="l" fontAlgn="base">
              <a:buFont typeface="Arial" panose="020B0604020202020204" pitchFamily="34" charset="0"/>
              <a:buChar char="•"/>
            </a:pPr>
            <a:endParaRPr lang="en-US" b="0" i="0" dirty="0">
              <a:solidFill>
                <a:srgbClr val="333333"/>
              </a:solidFill>
              <a:effectLst/>
              <a:latin typeface="Calibri" panose="020F0502020204030204" pitchFamily="34" charset="0"/>
              <a:cs typeface="Calibri" panose="020F0502020204030204" pitchFamily="34" charset="0"/>
            </a:endParaRPr>
          </a:p>
          <a:p>
            <a:pPr marL="285750" indent="-285750" algn="l" fontAlgn="base">
              <a:buFont typeface="Arial" panose="020B0604020202020204" pitchFamily="34" charset="0"/>
              <a:buChar char="•"/>
            </a:pPr>
            <a:r>
              <a:rPr lang="en-US" dirty="0">
                <a:solidFill>
                  <a:srgbClr val="333333"/>
                </a:solidFill>
                <a:latin typeface="Calibri" panose="020F0502020204030204" pitchFamily="34" charset="0"/>
                <a:cs typeface="Calibri" panose="020F0502020204030204" pitchFamily="34" charset="0"/>
              </a:rPr>
              <a:t>N</a:t>
            </a:r>
            <a:r>
              <a:rPr lang="en-US" b="0" i="0" dirty="0">
                <a:solidFill>
                  <a:srgbClr val="333333"/>
                </a:solidFill>
                <a:effectLst/>
                <a:latin typeface="Calibri" panose="020F0502020204030204" pitchFamily="34" charset="0"/>
                <a:cs typeface="Calibri" panose="020F0502020204030204" pitchFamily="34" charset="0"/>
              </a:rPr>
              <a:t>ow surrounded by houses, a mainline railway and busy roads, it offers a tranquil oasis and a haven for wildlife. It shows the changes in the seasons as demonstrated by the wealth of mature tree species present.</a:t>
            </a:r>
          </a:p>
          <a:p>
            <a:pPr marL="285750" indent="-285750" algn="l" fontAlgn="base">
              <a:buFont typeface="Arial" panose="020B0604020202020204" pitchFamily="34" charset="0"/>
              <a:buChar char="•"/>
            </a:pPr>
            <a:endParaRPr lang="en-US" b="0" i="0" dirty="0">
              <a:solidFill>
                <a:srgbClr val="333333"/>
              </a:solidFill>
              <a:effectLst/>
              <a:latin typeface="Calibri" panose="020F0502020204030204" pitchFamily="34" charset="0"/>
              <a:cs typeface="Calibri" panose="020F0502020204030204" pitchFamily="34" charset="0"/>
            </a:endParaRPr>
          </a:p>
          <a:p>
            <a:pPr marL="285750" indent="-285750" algn="l" fontAlgn="base">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Opposite the playground there is a temporary pond (wet and dry depending on weather), which provides a habitat for very specific species adapted to such conditions. This pond is a valuable asset in its own right and needs to be protected.</a:t>
            </a:r>
            <a:endParaRPr lang="en-US" b="1" dirty="0">
              <a:solidFill>
                <a:srgbClr val="333333"/>
              </a:solidFill>
              <a:latin typeface="Calibri" panose="020F0502020204030204" pitchFamily="34" charset="0"/>
              <a:cs typeface="Calibri" panose="020F0502020204030204" pitchFamily="34" charset="0"/>
            </a:endParaRPr>
          </a:p>
          <a:p>
            <a:endParaRPr lang="en-GB" dirty="0"/>
          </a:p>
        </p:txBody>
      </p:sp>
      <p:pic>
        <p:nvPicPr>
          <p:cNvPr id="1028" name="Picture 4" descr="Empress ward map Displays a larger version of this image in a new browser window">
            <a:extLst>
              <a:ext uri="{FF2B5EF4-FFF2-40B4-BE49-F238E27FC236}">
                <a16:creationId xmlns:a16="http://schemas.microsoft.com/office/drawing/2014/main" id="{3651AE63-7088-48EC-A3AB-01B6340DA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75987"/>
            <a:ext cx="2283311" cy="32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77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13C1-F234-4E6F-A3EE-22BB176CC2E1}"/>
              </a:ext>
            </a:extLst>
          </p:cNvPr>
          <p:cNvSpPr>
            <a:spLocks noGrp="1"/>
          </p:cNvSpPr>
          <p:nvPr>
            <p:ph type="title"/>
          </p:nvPr>
        </p:nvSpPr>
        <p:spPr/>
        <p:txBody>
          <a:bodyPr/>
          <a:lstStyle/>
          <a:p>
            <a:r>
              <a:rPr lang="en-GB" dirty="0"/>
              <a:t>Friends of Queen Elizabeth Park</a:t>
            </a:r>
            <a:br>
              <a:rPr lang="en-GB" dirty="0"/>
            </a:br>
            <a:r>
              <a:rPr lang="en-GB" sz="1800" b="1" dirty="0">
                <a:latin typeface="Candara Light" panose="020E0502030303020204" pitchFamily="34" charset="0"/>
                <a:cs typeface="Arial" panose="020B0604020202020204" pitchFamily="34" charset="0"/>
              </a:rPr>
              <a:t>(Constitution - e</a:t>
            </a:r>
            <a:r>
              <a:rPr lang="en-GB" sz="1800" b="1" dirty="0">
                <a:effectLst/>
                <a:latin typeface="Candara Light" panose="020E0502030303020204" pitchFamily="34" charset="0"/>
                <a:ea typeface="Times New Roman" panose="02020603050405020304" pitchFamily="18" charset="0"/>
                <a:cs typeface="Arial" panose="020B0604020202020204" pitchFamily="34" charset="0"/>
              </a:rPr>
              <a:t>stablished June 2020</a:t>
            </a:r>
            <a:r>
              <a:rPr lang="en-GB" sz="1800" dirty="0">
                <a:effectLst/>
                <a:latin typeface="Candara Light" panose="020E0502030303020204" pitchFamily="34" charset="0"/>
                <a:ea typeface="Times New Roman" panose="02020603050405020304" pitchFamily="18" charset="0"/>
                <a:cs typeface="Arial" panose="020B0604020202020204" pitchFamily="34" charset="0"/>
              </a:rPr>
              <a:t>)</a:t>
            </a:r>
            <a:br>
              <a:rPr lang="en-GB" sz="1800" dirty="0">
                <a:effectLst/>
                <a:latin typeface="Arial" panose="020B0604020202020204" pitchFamily="34" charset="0"/>
                <a:ea typeface="Times New Roman" panose="02020603050405020304" pitchFamily="18" charset="0"/>
                <a:cs typeface="Arial" panose="020B0604020202020204" pitchFamily="34" charset="0"/>
              </a:rPr>
            </a:br>
            <a:r>
              <a:rPr lang="en-GB" sz="1800" dirty="0"/>
              <a:t>  </a:t>
            </a:r>
          </a:p>
        </p:txBody>
      </p:sp>
      <p:sp>
        <p:nvSpPr>
          <p:cNvPr id="4" name="AutoShape 4" descr="Friends of Queen Elizabeth Park - Esso&amp;#39;s Plans for Queen Elizabeth Park">
            <a:extLst>
              <a:ext uri="{FF2B5EF4-FFF2-40B4-BE49-F238E27FC236}">
                <a16:creationId xmlns:a16="http://schemas.microsoft.com/office/drawing/2014/main" id="{1FB56BD1-ED91-4774-A8B8-E4ADF0D10232}"/>
              </a:ext>
            </a:extLst>
          </p:cNvPr>
          <p:cNvSpPr>
            <a:spLocks noGrp="1" noChangeAspect="1" noChangeArrowheads="1"/>
          </p:cNvSpPr>
          <p:nvPr>
            <p:ph idx="1"/>
          </p:nvPr>
        </p:nvSpPr>
        <p:spPr bwMode="auto">
          <a:xfrm>
            <a:off x="838200" y="1879789"/>
            <a:ext cx="10515600" cy="46250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GB" sz="1800" dirty="0">
                <a:effectLst/>
                <a:ea typeface="Times New Roman" panose="02020603050405020304" pitchFamily="18" charset="0"/>
              </a:rPr>
              <a:t>Its aims: To help ensure Queen Elizabeth Park, Farnborough, GU14 8NY is a well-maintained and safe public site which can enhance the quality of life for local people by improving their physical and mental health and act as a focus for bringing people together. To protect the park itself and ensure that it provides a safe habitat for wildlife and remains connected to the local green infrastructure. </a:t>
            </a:r>
          </a:p>
          <a:p>
            <a:pPr marL="0" indent="0">
              <a:buNone/>
            </a:pPr>
            <a:endParaRPr lang="en-GB" sz="1800" dirty="0">
              <a:effectLst/>
              <a:ea typeface="Times New Roman" panose="02020603050405020304" pitchFamily="18" charset="0"/>
            </a:endParaRPr>
          </a:p>
          <a:p>
            <a:pPr marL="0" indent="0">
              <a:buNone/>
            </a:pPr>
            <a:r>
              <a:rPr lang="en-GB" sz="1800" dirty="0">
                <a:effectLst/>
                <a:ea typeface="Times New Roman" panose="02020603050405020304" pitchFamily="18" charset="0"/>
              </a:rPr>
              <a:t>Purposes:</a:t>
            </a:r>
          </a:p>
          <a:p>
            <a:pPr marL="0" indent="0">
              <a:buNone/>
            </a:pPr>
            <a:r>
              <a:rPr lang="en-GB" sz="1800" dirty="0">
                <a:effectLst/>
                <a:ea typeface="Times New Roman" panose="02020603050405020304" pitchFamily="18" charset="0"/>
              </a:rPr>
              <a:t>i)    find out the views of local people and park users	 </a:t>
            </a:r>
          </a:p>
          <a:p>
            <a:pPr marL="342900" lvl="0" indent="-342900">
              <a:buFont typeface="+mj-lt"/>
              <a:buAutoNum type="romanLcParenR" startAt="2"/>
              <a:tabLst>
                <a:tab pos="457200" algn="l"/>
              </a:tabLst>
            </a:pPr>
            <a:r>
              <a:rPr lang="en-GB" sz="1800" dirty="0">
                <a:effectLst/>
                <a:ea typeface="Times New Roman" panose="02020603050405020304" pitchFamily="18" charset="0"/>
              </a:rPr>
              <a:t>involve park users and local people in planning, decision-making and all aspects of management including environmental management affecting Queen Elizabeth Park, and specific facilities within the site (i.e. pond, play areas and sitting areas). </a:t>
            </a:r>
          </a:p>
          <a:p>
            <a:pPr marL="342900" lvl="0" indent="-342900">
              <a:buFont typeface="+mj-lt"/>
              <a:buAutoNum type="romanLcParenR" startAt="2"/>
              <a:tabLst>
                <a:tab pos="457200" algn="l"/>
              </a:tabLst>
            </a:pPr>
            <a:r>
              <a:rPr lang="en-GB" sz="1800" dirty="0">
                <a:effectLst/>
                <a:ea typeface="Times New Roman" panose="02020603050405020304" pitchFamily="18" charset="0"/>
              </a:rPr>
              <a:t>raise funding to maintain and increase the facilities on the site (including educational facilities)</a:t>
            </a:r>
          </a:p>
          <a:p>
            <a:pPr marL="342900" lvl="0" indent="-342900">
              <a:buFont typeface="+mj-lt"/>
              <a:buAutoNum type="romanLcParenR" startAt="2"/>
              <a:tabLst>
                <a:tab pos="457200" algn="l"/>
              </a:tabLst>
            </a:pPr>
            <a:r>
              <a:rPr lang="en-GB" sz="1800" dirty="0">
                <a:effectLst/>
                <a:ea typeface="Times New Roman" panose="02020603050405020304" pitchFamily="18" charset="0"/>
              </a:rPr>
              <a:t>develop relevant and beneficial partnerships with Rushmoor Borough Council and other environmental bodies  </a:t>
            </a:r>
          </a:p>
          <a:p>
            <a:pPr marL="342900" lvl="0" indent="-342900">
              <a:buFont typeface="+mj-lt"/>
              <a:buAutoNum type="romanLcParenR" startAt="2"/>
              <a:tabLst>
                <a:tab pos="457200" algn="l"/>
              </a:tabLst>
            </a:pPr>
            <a:r>
              <a:rPr lang="en-GB" sz="1800" dirty="0">
                <a:effectLst/>
                <a:ea typeface="Times New Roman" panose="02020603050405020304" pitchFamily="18" charset="0"/>
              </a:rPr>
              <a:t>encourage people, from all sections of the community, to use the park and to enjoy its full potential and promote an atmosphere of mutual appreciation and respect for the natural environment</a:t>
            </a:r>
          </a:p>
          <a:p>
            <a:pPr marL="342900" lvl="0" indent="-342900">
              <a:buFont typeface="+mj-lt"/>
              <a:buAutoNum type="romanLcParenR" startAt="2"/>
              <a:tabLst>
                <a:tab pos="457200" algn="l"/>
              </a:tabLst>
            </a:pPr>
            <a:r>
              <a:rPr lang="en-GB" sz="1800" dirty="0">
                <a:effectLst/>
                <a:ea typeface="Times New Roman" panose="02020603050405020304" pitchFamily="18" charset="0"/>
              </a:rPr>
              <a:t>encourage users, including ourselves, to organise appropriate public social activities at the park</a:t>
            </a:r>
          </a:p>
          <a:p>
            <a:pPr marL="342900" lvl="0" indent="-342900">
              <a:buFont typeface="+mj-lt"/>
              <a:buAutoNum type="romanLcParenR" startAt="2"/>
              <a:tabLst>
                <a:tab pos="457200" algn="l"/>
              </a:tabLst>
            </a:pPr>
            <a:r>
              <a:rPr lang="en-GB" sz="1800" dirty="0">
                <a:effectLst/>
                <a:ea typeface="Times New Roman" panose="02020603050405020304" pitchFamily="18" charset="0"/>
              </a:rPr>
              <a:t>link with other similar local groups to help protect and improve green open spaces.</a:t>
            </a:r>
          </a:p>
          <a:p>
            <a:pPr marL="0" indent="0">
              <a:buNone/>
            </a:pPr>
            <a:r>
              <a:rPr lang="en-GB" sz="1800" dirty="0">
                <a:solidFill>
                  <a:srgbClr val="92D050"/>
                </a:solidFill>
                <a:effectLst/>
                <a:ea typeface="Times New Roman" panose="02020603050405020304" pitchFamily="18" charset="0"/>
              </a:rPr>
              <a:t> </a:t>
            </a:r>
            <a:endParaRPr lang="en-GB" sz="1800" dirty="0">
              <a:effectLst/>
              <a:ea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7332EC61-0DA0-4D67-AF51-75EB89A06613}"/>
              </a:ext>
            </a:extLst>
          </p:cNvPr>
          <p:cNvSpPr txBox="1"/>
          <p:nvPr/>
        </p:nvSpPr>
        <p:spPr>
          <a:xfrm>
            <a:off x="9328558" y="365125"/>
            <a:ext cx="1174459" cy="1061003"/>
          </a:xfrm>
          <a:prstGeom prst="rect">
            <a:avLst/>
          </a:prstGeom>
          <a:noFill/>
        </p:spPr>
        <p:txBody>
          <a:bodyPr wrap="square" rtlCol="0">
            <a:spAutoFit/>
          </a:bodyPr>
          <a:lstStyle/>
          <a:p>
            <a:endParaRPr lang="en-GB" dirty="0"/>
          </a:p>
        </p:txBody>
      </p:sp>
      <p:pic>
        <p:nvPicPr>
          <p:cNvPr id="2050" name="56D64EBA-094F-45CD-A59F-28FD76CFDC58">
            <a:extLst>
              <a:ext uri="{FF2B5EF4-FFF2-40B4-BE49-F238E27FC236}">
                <a16:creationId xmlns:a16="http://schemas.microsoft.com/office/drawing/2014/main" id="{5F2A7112-36F0-4ED5-B490-B48E34FE8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455" y="298125"/>
            <a:ext cx="1459562" cy="145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83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2DAE0-0071-4044-9A5B-E5BC4C51E01A}"/>
              </a:ext>
            </a:extLst>
          </p:cNvPr>
          <p:cNvSpPr>
            <a:spLocks noGrp="1"/>
          </p:cNvSpPr>
          <p:nvPr>
            <p:ph type="title"/>
          </p:nvPr>
        </p:nvSpPr>
        <p:spPr/>
        <p:txBody>
          <a:bodyPr>
            <a:normAutofit fontScale="90000"/>
          </a:bodyPr>
          <a:lstStyle/>
          <a:p>
            <a:r>
              <a:rPr lang="en-GB" sz="3600" dirty="0"/>
              <a:t>What have we been doing in the last few years to protect this valuable woodland environment? Spring 2019 until now. </a:t>
            </a:r>
            <a:br>
              <a:rPr lang="en-GB" sz="3600" dirty="0"/>
            </a:br>
            <a:r>
              <a:rPr lang="en-GB" sz="3600" b="1" dirty="0"/>
              <a:t>The threat from Esso (old plan below). </a:t>
            </a:r>
          </a:p>
        </p:txBody>
      </p:sp>
      <p:pic>
        <p:nvPicPr>
          <p:cNvPr id="3074" name="Picture 2" descr="Park Plan">
            <a:hlinkClick r:id="rId2"/>
            <a:extLst>
              <a:ext uri="{FF2B5EF4-FFF2-40B4-BE49-F238E27FC236}">
                <a16:creationId xmlns:a16="http://schemas.microsoft.com/office/drawing/2014/main" id="{59DF1A33-3C93-4FC1-90EC-6CA4E4BB29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6730" y="1783681"/>
            <a:ext cx="6458386"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A69E05-1DF3-44A2-B94F-0B10CFCACD07}"/>
              </a:ext>
            </a:extLst>
          </p:cNvPr>
          <p:cNvSpPr txBox="1"/>
          <p:nvPr/>
        </p:nvSpPr>
        <p:spPr>
          <a:xfrm>
            <a:off x="8783273" y="1333705"/>
            <a:ext cx="2927758" cy="4801314"/>
          </a:xfrm>
          <a:prstGeom prst="rect">
            <a:avLst/>
          </a:prstGeom>
          <a:noFill/>
        </p:spPr>
        <p:txBody>
          <a:bodyPr wrap="square" rtlCol="0">
            <a:spAutoFit/>
          </a:bodyPr>
          <a:lstStyle/>
          <a:p>
            <a:r>
              <a:rPr lang="en-GB" b="1" dirty="0"/>
              <a:t>Facts and figures – </a:t>
            </a:r>
          </a:p>
          <a:p>
            <a:pPr marL="285750" indent="-285750">
              <a:buFont typeface="Arial" panose="020B0604020202020204" pitchFamily="34" charset="0"/>
              <a:buChar char="•"/>
            </a:pPr>
            <a:r>
              <a:rPr lang="en-GB" dirty="0"/>
              <a:t>Attended all the </a:t>
            </a:r>
            <a:r>
              <a:rPr lang="en-GB" sz="1800" dirty="0">
                <a:effectLst/>
                <a:ea typeface="MS Mincho" panose="02020609040205080304" pitchFamily="49" charset="-128"/>
                <a:cs typeface="Times New Roman" panose="02020603050405020304" pitchFamily="18" charset="0"/>
              </a:rPr>
              <a:t>Planning Inspectorate’s examination meetings and presented. </a:t>
            </a:r>
          </a:p>
          <a:p>
            <a:pPr marL="285750" indent="-285750">
              <a:buFont typeface="Arial" panose="020B0604020202020204" pitchFamily="34" charset="0"/>
              <a:buChar char="•"/>
            </a:pPr>
            <a:r>
              <a:rPr lang="en-GB" sz="1800" dirty="0">
                <a:effectLst/>
                <a:ea typeface="MS Mincho" panose="02020609040205080304" pitchFamily="49" charset="-128"/>
                <a:cs typeface="Times New Roman" panose="02020603050405020304" pitchFamily="18" charset="0"/>
              </a:rPr>
              <a:t>Nick and Marion Jarman wrote ten extremely detailed papers which totalled 260 pages. </a:t>
            </a:r>
            <a:endParaRPr lang="en-GB" dirty="0"/>
          </a:p>
          <a:p>
            <a:pPr marL="285750" indent="-285750">
              <a:buFont typeface="Arial" panose="020B0604020202020204" pitchFamily="34" charset="0"/>
              <a:buChar char="•"/>
            </a:pPr>
            <a:r>
              <a:rPr lang="en-GB" dirty="0"/>
              <a:t>8074 individuals signed our petition </a:t>
            </a:r>
          </a:p>
          <a:p>
            <a:pPr marL="285750" indent="-285750">
              <a:buFont typeface="Arial" panose="020B0604020202020204" pitchFamily="34" charset="0"/>
              <a:buChar char="•"/>
            </a:pPr>
            <a:r>
              <a:rPr lang="en-GB" dirty="0"/>
              <a:t>Undertook detailed footfall surveys </a:t>
            </a:r>
          </a:p>
          <a:p>
            <a:pPr marL="285750" indent="-285750">
              <a:buFont typeface="Arial" panose="020B0604020202020204" pitchFamily="34" charset="0"/>
              <a:buChar char="•"/>
            </a:pPr>
            <a:r>
              <a:rPr lang="en-GB" dirty="0"/>
              <a:t>Registered every significant tree on the ‘Ancient </a:t>
            </a:r>
            <a:r>
              <a:rPr lang="en-GB"/>
              <a:t>tree directory’ </a:t>
            </a:r>
            <a:r>
              <a:rPr lang="en-GB" dirty="0"/>
              <a:t>with Woodland Trust.</a:t>
            </a:r>
          </a:p>
        </p:txBody>
      </p:sp>
    </p:spTree>
    <p:extLst>
      <p:ext uri="{BB962C8B-B14F-4D97-AF65-F5344CB8AC3E}">
        <p14:creationId xmlns:p14="http://schemas.microsoft.com/office/powerpoint/2010/main" val="50316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C45F-6099-4270-92D6-42C7BA8BB339}"/>
              </a:ext>
            </a:extLst>
          </p:cNvPr>
          <p:cNvSpPr>
            <a:spLocks noGrp="1"/>
          </p:cNvSpPr>
          <p:nvPr>
            <p:ph type="title"/>
          </p:nvPr>
        </p:nvSpPr>
        <p:spPr/>
        <p:txBody>
          <a:bodyPr/>
          <a:lstStyle/>
          <a:p>
            <a:r>
              <a:rPr lang="en-GB" dirty="0"/>
              <a:t>What did we do last year - 2020-2021?</a:t>
            </a:r>
          </a:p>
        </p:txBody>
      </p:sp>
      <p:sp>
        <p:nvSpPr>
          <p:cNvPr id="3" name="Content Placeholder 2">
            <a:extLst>
              <a:ext uri="{FF2B5EF4-FFF2-40B4-BE49-F238E27FC236}">
                <a16:creationId xmlns:a16="http://schemas.microsoft.com/office/drawing/2014/main" id="{D19FD6F4-AE70-4856-969C-B11CCF7E7179}"/>
              </a:ext>
            </a:extLst>
          </p:cNvPr>
          <p:cNvSpPr>
            <a:spLocks noGrp="1"/>
          </p:cNvSpPr>
          <p:nvPr>
            <p:ph idx="1"/>
          </p:nvPr>
        </p:nvSpPr>
        <p:spPr/>
        <p:txBody>
          <a:bodyPr>
            <a:normAutofit lnSpcReduction="10000"/>
          </a:bodyPr>
          <a:lstStyle/>
          <a:p>
            <a:r>
              <a:rPr lang="en-GB" dirty="0"/>
              <a:t>Free membership – built from 0 in June 20, 75 in Jan 21 and now 98 in June 21 (listing their interests and potential help). </a:t>
            </a:r>
          </a:p>
          <a:p>
            <a:r>
              <a:rPr lang="en-GB" dirty="0"/>
              <a:t>727 followers on Facebook – biggest post reaching over 2200 people</a:t>
            </a:r>
          </a:p>
          <a:p>
            <a:r>
              <a:rPr lang="en-GB" dirty="0"/>
              <a:t>Activities – Bat Walks, Litter Picking (102bags) and Seasonal Photo Competitions</a:t>
            </a:r>
          </a:p>
          <a:p>
            <a:r>
              <a:rPr lang="en-GB" dirty="0"/>
              <a:t>Successful Grant Applications</a:t>
            </a:r>
          </a:p>
          <a:p>
            <a:r>
              <a:rPr lang="en-GB" dirty="0"/>
              <a:t>Shed, new equipment purchased, first aiders trained ready for working parties</a:t>
            </a:r>
          </a:p>
          <a:p>
            <a:r>
              <a:rPr lang="en-GB" dirty="0"/>
              <a:t>Media presence – 7 press articles, 3 local paper front covers, Eagle Radio, Local BBC TV articles, Arena magazine. </a:t>
            </a:r>
          </a:p>
        </p:txBody>
      </p:sp>
      <p:pic>
        <p:nvPicPr>
          <p:cNvPr id="126" name="56D64EBA-094F-45CD-A59F-28FD76CFDC58">
            <a:extLst>
              <a:ext uri="{FF2B5EF4-FFF2-40B4-BE49-F238E27FC236}">
                <a16:creationId xmlns:a16="http://schemas.microsoft.com/office/drawing/2014/main" id="{879E3340-10B5-42AB-BE46-DD464B48A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6519" y="365125"/>
            <a:ext cx="1459562" cy="145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18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9220-3CA0-47EE-A7D8-8465A3D6B84B}"/>
              </a:ext>
            </a:extLst>
          </p:cNvPr>
          <p:cNvSpPr>
            <a:spLocks noGrp="1"/>
          </p:cNvSpPr>
          <p:nvPr>
            <p:ph type="title"/>
          </p:nvPr>
        </p:nvSpPr>
        <p:spPr/>
        <p:txBody>
          <a:bodyPr/>
          <a:lstStyle/>
          <a:p>
            <a:r>
              <a:rPr lang="en-GB" dirty="0"/>
              <a:t>Next year – continue to grow and flourish</a:t>
            </a:r>
          </a:p>
        </p:txBody>
      </p:sp>
      <p:sp>
        <p:nvSpPr>
          <p:cNvPr id="3" name="Content Placeholder 2">
            <a:extLst>
              <a:ext uri="{FF2B5EF4-FFF2-40B4-BE49-F238E27FC236}">
                <a16:creationId xmlns:a16="http://schemas.microsoft.com/office/drawing/2014/main" id="{CDE3D44C-5FBC-4681-90F1-51239EAAF106}"/>
              </a:ext>
            </a:extLst>
          </p:cNvPr>
          <p:cNvSpPr>
            <a:spLocks noGrp="1"/>
          </p:cNvSpPr>
          <p:nvPr>
            <p:ph idx="1"/>
          </p:nvPr>
        </p:nvSpPr>
        <p:spPr/>
        <p:txBody>
          <a:bodyPr/>
          <a:lstStyle/>
          <a:p>
            <a:r>
              <a:rPr lang="en-GB" dirty="0"/>
              <a:t>Ecological and actual mapping of what we have in the park (was to have been in April 2021). Brambles……Bats and Bluebells </a:t>
            </a:r>
          </a:p>
          <a:p>
            <a:r>
              <a:rPr lang="en-GB" dirty="0"/>
              <a:t>More communication with those using the park – what they want to see happen. </a:t>
            </a:r>
          </a:p>
          <a:p>
            <a:r>
              <a:rPr lang="en-GB" dirty="0"/>
              <a:t>Working Parties – to commence we hope in August 2021 in zones. </a:t>
            </a:r>
          </a:p>
          <a:p>
            <a:r>
              <a:rPr lang="en-GB" dirty="0"/>
              <a:t>Further Funding Applications for noticeboards and trails etc </a:t>
            </a:r>
          </a:p>
          <a:p>
            <a:r>
              <a:rPr lang="en-GB" dirty="0"/>
              <a:t>QEP – Jubilee Year 2022 – 4 days of community events – initial plan ….want further help to develop. </a:t>
            </a:r>
          </a:p>
        </p:txBody>
      </p:sp>
      <p:pic>
        <p:nvPicPr>
          <p:cNvPr id="125" name="56D64EBA-094F-45CD-A59F-28FD76CFDC58">
            <a:extLst>
              <a:ext uri="{FF2B5EF4-FFF2-40B4-BE49-F238E27FC236}">
                <a16:creationId xmlns:a16="http://schemas.microsoft.com/office/drawing/2014/main" id="{C8A567B7-EA6B-4B00-9C26-D2B7A5C81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582" y="231126"/>
            <a:ext cx="1459562" cy="145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78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F8A7-C148-4812-81FF-B723C8BF96A3}"/>
              </a:ext>
            </a:extLst>
          </p:cNvPr>
          <p:cNvSpPr>
            <a:spLocks noGrp="1"/>
          </p:cNvSpPr>
          <p:nvPr>
            <p:ph type="title"/>
          </p:nvPr>
        </p:nvSpPr>
        <p:spPr>
          <a:xfrm>
            <a:off x="838200" y="365125"/>
            <a:ext cx="10515600" cy="1480452"/>
          </a:xfrm>
        </p:spPr>
        <p:txBody>
          <a:bodyPr>
            <a:normAutofit fontScale="90000"/>
          </a:bodyPr>
          <a:lstStyle/>
          <a:p>
            <a:r>
              <a:rPr lang="en-GB" sz="2700" b="1" dirty="0"/>
              <a:t>Breaking News ….your help needed - Esso’s final plans please visit </a:t>
            </a:r>
            <a:r>
              <a:rPr lang="en-GB" sz="2700" b="1" dirty="0">
                <a:hlinkClick r:id="rId2"/>
              </a:rPr>
              <a:t>https://www.queenelizabethpark.net/</a:t>
            </a:r>
            <a:r>
              <a:rPr lang="en-GB" sz="2700" b="1" dirty="0"/>
              <a:t> - see how you can help us – </a:t>
            </a:r>
            <a:r>
              <a:rPr lang="en-GB" sz="2700" b="1" u="sng" dirty="0"/>
              <a:t>this week.</a:t>
            </a:r>
            <a:br>
              <a:rPr lang="en-GB" dirty="0"/>
            </a:br>
            <a:endParaRPr lang="en-GB" dirty="0"/>
          </a:p>
        </p:txBody>
      </p:sp>
      <p:sp>
        <p:nvSpPr>
          <p:cNvPr id="7" name="TextBox 6">
            <a:extLst>
              <a:ext uri="{FF2B5EF4-FFF2-40B4-BE49-F238E27FC236}">
                <a16:creationId xmlns:a16="http://schemas.microsoft.com/office/drawing/2014/main" id="{3EB4AEBD-3F88-4ECE-8564-2968A7AC9091}"/>
              </a:ext>
            </a:extLst>
          </p:cNvPr>
          <p:cNvSpPr txBox="1"/>
          <p:nvPr/>
        </p:nvSpPr>
        <p:spPr>
          <a:xfrm>
            <a:off x="771786" y="1168940"/>
            <a:ext cx="5721293" cy="4801314"/>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Esso now want to dig their pipeline trench further from the path, </a:t>
            </a:r>
            <a:r>
              <a:rPr lang="en-US" b="1" i="0" dirty="0">
                <a:solidFill>
                  <a:srgbClr val="000000"/>
                </a:solidFill>
                <a:effectLst/>
                <a:latin typeface="Calibri" panose="020F0502020204030204" pitchFamily="34" charset="0"/>
                <a:cs typeface="Calibri" panose="020F0502020204030204" pitchFamily="34" charset="0"/>
              </a:rPr>
              <a:t>closer to the trees</a:t>
            </a:r>
            <a:r>
              <a:rPr lang="en-US" b="0" i="0" dirty="0">
                <a:solidFill>
                  <a:srgbClr val="333333"/>
                </a:solidFill>
                <a:effectLst/>
                <a:latin typeface="Calibri" panose="020F0502020204030204" pitchFamily="34" charset="0"/>
                <a:cs typeface="Calibri" panose="020F0502020204030204" pitchFamily="34" charset="0"/>
              </a:rPr>
              <a:t>. This puts our trees at greater risk. </a:t>
            </a:r>
            <a:r>
              <a:rPr lang="en-US" b="1" i="0" dirty="0">
                <a:solidFill>
                  <a:srgbClr val="000000"/>
                </a:solidFill>
                <a:effectLst/>
                <a:latin typeface="Calibri" panose="020F0502020204030204" pitchFamily="34" charset="0"/>
                <a:cs typeface="Calibri" panose="020F0502020204030204" pitchFamily="34" charset="0"/>
              </a:rPr>
              <a:t>The Fairy Tree is more endangered than ever before</a:t>
            </a:r>
            <a:r>
              <a:rPr lang="en-US" b="0" i="0" dirty="0">
                <a:solidFill>
                  <a:srgbClr val="333333"/>
                </a:solidFill>
                <a:effectLst/>
                <a:latin typeface="Calibri" panose="020F0502020204030204" pitchFamily="34" charset="0"/>
                <a:cs typeface="Calibri" panose="020F0502020204030204" pitchFamily="34" charset="0"/>
              </a:rPr>
              <a:t> because the trench is much closer to its trunk. Two metres closer. </a:t>
            </a:r>
          </a:p>
          <a:p>
            <a:pPr algn="l"/>
            <a:endParaRPr lang="en-US" b="0" i="0" dirty="0">
              <a:solidFill>
                <a:srgbClr val="333333"/>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We have asked them to change their working area in the park, but they have refused.</a:t>
            </a:r>
          </a:p>
          <a:p>
            <a:pPr algn="l"/>
            <a:endParaRPr lang="en-US" b="0" i="0" dirty="0">
              <a:solidFill>
                <a:srgbClr val="333333"/>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We said Esso’s plans for installing the pipeline under the A325 were unworkable. We were right. Esso has now scrapped those plans and adopted the method we said would work: Horizontal Directional Drilling (HDD).</a:t>
            </a:r>
          </a:p>
          <a:p>
            <a:pPr algn="l"/>
            <a:endParaRPr lang="en-US" b="0" i="0" dirty="0">
              <a:solidFill>
                <a:srgbClr val="333333"/>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We still want Esso to use HDD throughout the park, not just to cross the A325. This means there is no need for a trench and the </a:t>
            </a:r>
            <a:r>
              <a:rPr lang="en-US" b="0" i="0">
                <a:solidFill>
                  <a:srgbClr val="333333"/>
                </a:solidFill>
                <a:effectLst/>
                <a:latin typeface="Calibri" panose="020F0502020204030204" pitchFamily="34" charset="0"/>
                <a:cs typeface="Calibri" panose="020F0502020204030204" pitchFamily="34" charset="0"/>
              </a:rPr>
              <a:t>trees would </a:t>
            </a:r>
            <a:r>
              <a:rPr lang="en-US" b="0" i="0" dirty="0">
                <a:solidFill>
                  <a:srgbClr val="333333"/>
                </a:solidFill>
                <a:effectLst/>
                <a:latin typeface="Calibri" panose="020F0502020204030204" pitchFamily="34" charset="0"/>
                <a:cs typeface="Calibri" panose="020F0502020204030204" pitchFamily="34" charset="0"/>
              </a:rPr>
              <a:t>be safe. </a:t>
            </a:r>
            <a:endParaRPr lang="en-US" b="1" i="0" dirty="0">
              <a:solidFill>
                <a:srgbClr val="333333"/>
              </a:solidFill>
              <a:effectLst/>
              <a:latin typeface="Calibri" panose="020F0502020204030204" pitchFamily="34" charset="0"/>
              <a:cs typeface="Calibri" panose="020F0502020204030204" pitchFamily="34" charset="0"/>
            </a:endParaRPr>
          </a:p>
        </p:txBody>
      </p:sp>
      <p:pic>
        <p:nvPicPr>
          <p:cNvPr id="4098" name="Picture 2" descr="Trench by the Fairy Tree">
            <a:extLst>
              <a:ext uri="{FF2B5EF4-FFF2-40B4-BE49-F238E27FC236}">
                <a16:creationId xmlns:a16="http://schemas.microsoft.com/office/drawing/2014/main" id="{1C64E341-C1EC-4914-AB07-3D87B72B3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197" y="1845577"/>
            <a:ext cx="4720207" cy="354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16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DAA6733C4B64D92C2003CD2BF9CD9" ma:contentTypeVersion="11" ma:contentTypeDescription="Create a new document." ma:contentTypeScope="" ma:versionID="e6fa7940f849ccb57f532d1dc25472f4">
  <xsd:schema xmlns:xsd="http://www.w3.org/2001/XMLSchema" xmlns:xs="http://www.w3.org/2001/XMLSchema" xmlns:p="http://schemas.microsoft.com/office/2006/metadata/properties" xmlns:ns2="650980e8-b547-41e0-b27c-988350823d85" xmlns:ns3="915891c8-f4fa-48af-86d4-f47299b4f217" targetNamespace="http://schemas.microsoft.com/office/2006/metadata/properties" ma:root="true" ma:fieldsID="1cc8d19e93dca83b4cb51a3b60b50db9" ns2:_="" ns3:_="">
    <xsd:import namespace="650980e8-b547-41e0-b27c-988350823d85"/>
    <xsd:import namespace="915891c8-f4fa-48af-86d4-f47299b4f21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0980e8-b547-41e0-b27c-988350823d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5891c8-f4fa-48af-86d4-f47299b4f21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396B1C-FB6A-4283-A4CC-6FEB4DCA3D2A}"/>
</file>

<file path=customXml/itemProps2.xml><?xml version="1.0" encoding="utf-8"?>
<ds:datastoreItem xmlns:ds="http://schemas.openxmlformats.org/officeDocument/2006/customXml" ds:itemID="{8F3C7A73-BF4D-4189-A96B-200618DFBF60}"/>
</file>

<file path=customXml/itemProps3.xml><?xml version="1.0" encoding="utf-8"?>
<ds:datastoreItem xmlns:ds="http://schemas.openxmlformats.org/officeDocument/2006/customXml" ds:itemID="{C55139F9-1BF7-46CB-99FE-928331C0ECCF}"/>
</file>

<file path=docProps/app.xml><?xml version="1.0" encoding="utf-8"?>
<Properties xmlns="http://schemas.openxmlformats.org/officeDocument/2006/extended-properties" xmlns:vt="http://schemas.openxmlformats.org/officeDocument/2006/docPropsVTypes">
  <TotalTime>200</TotalTime>
  <Words>827</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Candara Light</vt:lpstr>
      <vt:lpstr>Office Theme</vt:lpstr>
      <vt:lpstr>PowerPoint Presentation</vt:lpstr>
      <vt:lpstr>Where is Queen Elizabeth Park? </vt:lpstr>
      <vt:lpstr>Friends of Queen Elizabeth Park (Constitution - established June 2020)   </vt:lpstr>
      <vt:lpstr>What have we been doing in the last few years to protect this valuable woodland environment? Spring 2019 until now.  The threat from Esso (old plan below). </vt:lpstr>
      <vt:lpstr>What did we do last year - 2020-2021?</vt:lpstr>
      <vt:lpstr>Next year – continue to grow and flourish</vt:lpstr>
      <vt:lpstr>Breaking News ….your help needed - Esso’s final plans please visit https://www.queenelizabethpark.net/ - see how you can help us – this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Stuart</dc:creator>
  <cp:lastModifiedBy>Ian Stuart</cp:lastModifiedBy>
  <cp:revision>23</cp:revision>
  <dcterms:created xsi:type="dcterms:W3CDTF">2021-06-21T10:49:15Z</dcterms:created>
  <dcterms:modified xsi:type="dcterms:W3CDTF">2021-06-22T19:35:32Z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0x010100823DAA6733C4B64D92C2003CD2BF9CD9</vt:lpwstr>
  </property>
</Properties>
</file>